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0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5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6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7.xml" ContentType="application/vnd.openxmlformats-officedocument.presentationml.notesSlide+xml"/>
  <Override PartName="/ppt/tags/tag36.xml" ContentType="application/vnd.openxmlformats-officedocument.presentationml.tags+xml"/>
  <Override PartName="/ppt/notesSlides/notesSlide18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0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1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3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4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5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26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7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28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29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30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31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32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33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34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35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36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37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38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39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40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41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42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43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44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45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46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47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48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49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50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51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52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53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54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55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56.xml" ContentType="application/vnd.openxmlformats-officedocument.presentationml.notesSlid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57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notesSlides/notesSlide58.xml" ContentType="application/vnd.openxmlformats-officedocument.presentationml.notesSlide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59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60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61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62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63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64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65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66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6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2192000" cy="6858000"/>
  <p:notesSz cx="6858000" cy="9144000"/>
  <p:embeddedFontLst>
    <p:embeddedFont>
      <p:font typeface="Helvetica Neue"/>
      <p:regular r:id="rId70"/>
      <p:bold r:id="rId71"/>
      <p:italic r:id="rId72"/>
      <p:boldItalic r:id="rId73"/>
    </p:embeddedFon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Gill Sans"/>
      <p:regular r:id="rId78"/>
      <p:bold r:id="rId79"/>
    </p:embeddedFont>
    <p:embeddedFont>
      <p:font typeface="Helvetica Neue Light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2" y="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7.fntdata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fr-CA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70776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3218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b="1" dirty="0"/>
              <a:t>Introduction à l’analyse de texte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Nous parlerons de la réduction des données à l’aide de la partie de la LNH entre les Sénateurs d’Ottawa et les Maple </a:t>
            </a:r>
            <a:r>
              <a:rPr lang="fr-CA" dirty="0" err="1"/>
              <a:t>Leafs</a:t>
            </a:r>
            <a:r>
              <a:rPr lang="fr-CA" dirty="0"/>
              <a:t> de Toronto le 18</a:t>
            </a:r>
            <a:r>
              <a:rPr lang="fr-CA" baseline="30000" dirty="0"/>
              <a:t> </a:t>
            </a:r>
            <a:r>
              <a:rPr lang="fr-CA" dirty="0"/>
              <a:t>février 2017.</a:t>
            </a:r>
          </a:p>
        </p:txBody>
      </p:sp>
      <p:sp>
        <p:nvSpPr>
          <p:cNvPr id="105" name="Google Shape;10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10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92338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207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0884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2357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3071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214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627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165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269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b="1" dirty="0"/>
              <a:t>Introduction à l’analyse de texte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Nous parlerons de la réduction des données à l’aide de la partie de la LNH entre les Sénateurs d’Ottawa et les Maple </a:t>
            </a:r>
            <a:r>
              <a:rPr lang="fr-CA" dirty="0" err="1"/>
              <a:t>Leafs</a:t>
            </a:r>
            <a:r>
              <a:rPr lang="fr-CA" dirty="0"/>
              <a:t> de Toronto le 18</a:t>
            </a:r>
            <a:r>
              <a:rPr lang="fr-CA" baseline="30000" dirty="0"/>
              <a:t> </a:t>
            </a:r>
            <a:r>
              <a:rPr lang="fr-CA" dirty="0"/>
              <a:t>février 2017.</a:t>
            </a:r>
          </a:p>
        </p:txBody>
      </p:sp>
      <p:sp>
        <p:nvSpPr>
          <p:cNvPr id="160" name="Google Shape;16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19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5062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56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5231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7312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2051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2986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25282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47209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0944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1684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765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3014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32503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881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4389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b="1" dirty="0"/>
              <a:t>Introduction à l’analyse de texte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Nous parlerons de la réduction des données à l’aide de la partie de la LNH entre les Sénateurs d’Ottawa et les Maple </a:t>
            </a:r>
            <a:r>
              <a:rPr lang="fr-CA" dirty="0" err="1"/>
              <a:t>Leafs</a:t>
            </a:r>
            <a:r>
              <a:rPr lang="fr-CA" dirty="0"/>
              <a:t> de Toronto le 18</a:t>
            </a:r>
            <a:r>
              <a:rPr lang="fr-CA" baseline="30000" dirty="0"/>
              <a:t> </a:t>
            </a:r>
            <a:r>
              <a:rPr lang="fr-CA" dirty="0"/>
              <a:t>février 2017.</a:t>
            </a:r>
          </a:p>
        </p:txBody>
      </p:sp>
      <p:sp>
        <p:nvSpPr>
          <p:cNvPr id="287" name="Google Shape;287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32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90486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b="1" dirty="0"/>
              <a:t>Introduction à l’analyse de texte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Nous parlerons de la réduction des données à l’aide de la partie de la LNH entre les Sénateurs d’Ottawa et les Maple </a:t>
            </a:r>
            <a:r>
              <a:rPr lang="fr-CA" dirty="0" err="1"/>
              <a:t>Leafs</a:t>
            </a:r>
            <a:r>
              <a:rPr lang="fr-CA" dirty="0"/>
              <a:t> de Toronto le 18</a:t>
            </a:r>
            <a:r>
              <a:rPr lang="fr-CA" baseline="30000" dirty="0"/>
              <a:t> </a:t>
            </a:r>
            <a:r>
              <a:rPr lang="fr-CA" dirty="0"/>
              <a:t>février 2017.</a:t>
            </a:r>
          </a:p>
        </p:txBody>
      </p:sp>
      <p:sp>
        <p:nvSpPr>
          <p:cNvPr id="294" name="Google Shape;294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33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5862872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b="1" dirty="0"/>
              <a:t>Introduction à l’analyse de texte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Nous parlerons de la réduction des données à l’aide de la partie de la LNH entre les Sénateurs d’Ottawa et les Maple </a:t>
            </a:r>
            <a:r>
              <a:rPr lang="fr-CA" dirty="0" err="1"/>
              <a:t>Leafs</a:t>
            </a:r>
            <a:r>
              <a:rPr lang="fr-CA" dirty="0"/>
              <a:t> de Toronto le 18</a:t>
            </a:r>
            <a:r>
              <a:rPr lang="fr-CA" baseline="30000" dirty="0"/>
              <a:t> </a:t>
            </a:r>
            <a:r>
              <a:rPr lang="fr-CA" dirty="0"/>
              <a:t>février 2017.</a:t>
            </a:r>
          </a:p>
        </p:txBody>
      </p:sp>
      <p:sp>
        <p:nvSpPr>
          <p:cNvPr id="302" name="Google Shape;302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34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167919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69660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67536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7120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7800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1449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60000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80378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0383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73300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5711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0501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b="1" dirty="0"/>
              <a:t>Introduction à l’analyse de texte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Nous parlerons de la réduction des données à l’aide de la partie de la LNH entre les Sénateurs d’Ottawa et les Maple </a:t>
            </a:r>
            <a:r>
              <a:rPr lang="fr-CA" dirty="0" err="1"/>
              <a:t>Leafs</a:t>
            </a:r>
            <a:r>
              <a:rPr lang="fr-CA" dirty="0"/>
              <a:t> de Toronto le 18</a:t>
            </a:r>
            <a:r>
              <a:rPr lang="fr-CA" baseline="30000" dirty="0"/>
              <a:t> </a:t>
            </a:r>
            <a:r>
              <a:rPr lang="fr-CA" dirty="0"/>
              <a:t>février 2017.</a:t>
            </a:r>
          </a:p>
        </p:txBody>
      </p:sp>
      <p:sp>
        <p:nvSpPr>
          <p:cNvPr id="376" name="Google Shape;376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45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536205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b="1" dirty="0"/>
              <a:t>Introduction à l’analyse de texte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Nous parlerons de la réduction des données à l’aide de la partie de la LNH entre les Sénateurs d’Ottawa et les Maple </a:t>
            </a:r>
            <a:r>
              <a:rPr lang="fr-CA" dirty="0" err="1"/>
              <a:t>Leafs</a:t>
            </a:r>
            <a:r>
              <a:rPr lang="fr-CA" dirty="0"/>
              <a:t> de Toronto le 18</a:t>
            </a:r>
            <a:r>
              <a:rPr lang="fr-CA" baseline="30000" dirty="0"/>
              <a:t> </a:t>
            </a:r>
            <a:r>
              <a:rPr lang="fr-CA" dirty="0"/>
              <a:t>février 2017.</a:t>
            </a:r>
          </a:p>
        </p:txBody>
      </p:sp>
      <p:sp>
        <p:nvSpPr>
          <p:cNvPr id="383" name="Google Shape;383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46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2109922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5128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1101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0803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1653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b="1" dirty="0"/>
              <a:t>Introduction à l’analyse de texte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Nous parlerons de la réduction des données à l’aide de la partie de la LNH entre les Sénateurs d’Ottawa et les Maple </a:t>
            </a:r>
            <a:r>
              <a:rPr lang="fr-CA" dirty="0" err="1"/>
              <a:t>Leafs</a:t>
            </a:r>
            <a:r>
              <a:rPr lang="fr-CA" dirty="0"/>
              <a:t> de Toronto le 18</a:t>
            </a:r>
            <a:r>
              <a:rPr lang="fr-CA" baseline="30000" dirty="0"/>
              <a:t> </a:t>
            </a:r>
            <a:r>
              <a:rPr lang="fr-CA" dirty="0"/>
              <a:t>février 2017.</a:t>
            </a:r>
          </a:p>
        </p:txBody>
      </p:sp>
      <p:sp>
        <p:nvSpPr>
          <p:cNvPr id="414" name="Google Shape;414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50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75459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29949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73650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9516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9386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75255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27410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58827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46707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b="1" dirty="0"/>
              <a:t>Introduction à l’analyse de texte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Nous parlerons de la réduction des données à l’aide de la partie de la LNH entre les Sénateurs d’Ottawa et les Maple </a:t>
            </a:r>
            <a:r>
              <a:rPr lang="fr-CA" dirty="0" err="1"/>
              <a:t>Leafs</a:t>
            </a:r>
            <a:r>
              <a:rPr lang="fr-CA" dirty="0"/>
              <a:t> de Toronto le 18</a:t>
            </a:r>
            <a:r>
              <a:rPr lang="fr-CA" baseline="30000" dirty="0"/>
              <a:t> </a:t>
            </a:r>
            <a:r>
              <a:rPr lang="fr-CA" dirty="0"/>
              <a:t>février 2017.</a:t>
            </a:r>
          </a:p>
        </p:txBody>
      </p:sp>
      <p:sp>
        <p:nvSpPr>
          <p:cNvPr id="515" name="Google Shape;515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59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5290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23229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84537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14131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b="1" dirty="0"/>
              <a:t>Introduction à l’analyse de texte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Nous parlerons de la réduction des données à l’aide de la partie de la LNH entre les Sénateurs d’Ottawa et les Maple </a:t>
            </a:r>
            <a:r>
              <a:rPr lang="fr-CA" dirty="0" err="1"/>
              <a:t>Leafs</a:t>
            </a:r>
            <a:r>
              <a:rPr lang="fr-CA" dirty="0"/>
              <a:t> de Toronto le 18</a:t>
            </a:r>
            <a:r>
              <a:rPr lang="fr-CA" baseline="30000" dirty="0"/>
              <a:t> </a:t>
            </a:r>
            <a:r>
              <a:rPr lang="fr-CA" dirty="0"/>
              <a:t>février 2017.</a:t>
            </a:r>
          </a:p>
        </p:txBody>
      </p:sp>
      <p:sp>
        <p:nvSpPr>
          <p:cNvPr id="534" name="Google Shape;534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62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872872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49708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57538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4868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67824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2323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5698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9690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9415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4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422390" cy="409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6188417" y="2228003"/>
            <a:ext cx="5422392" cy="409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EA471A"/>
              </a:buClr>
              <a:buSzPts val="2000"/>
              <a:buFont typeface="Gill Sans"/>
              <a:buNone/>
              <a:defRPr sz="2000" b="0">
                <a:solidFill>
                  <a:srgbClr val="EA471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840"/>
              <a:buNone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447818" y="5155854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>
            <a:spLocks noGrp="1"/>
          </p:cNvSpPr>
          <p:nvPr>
            <p:ph type="pic" idx="2"/>
          </p:nvPr>
        </p:nvSpPr>
        <p:spPr>
          <a:xfrm>
            <a:off x="447817" y="599725"/>
            <a:ext cx="11290859" cy="416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447817" y="5722592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://data-action-lab.co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81192" y="2336003"/>
            <a:ext cx="11029616" cy="398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208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544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Char char="◼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1840" y="6455412"/>
            <a:ext cx="4097020" cy="273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/>
          <p:cNvPicPr preferRelativeResize="0"/>
          <p:nvPr/>
        </p:nvPicPr>
        <p:blipFill rotWithShape="1">
          <a:blip r:embed="rId11">
            <a:alphaModFix amt="50000"/>
          </a:blip>
          <a:srcRect/>
          <a:stretch/>
        </p:blipFill>
        <p:spPr>
          <a:xfrm>
            <a:off x="11376620" y="6455225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 txBox="1"/>
          <p:nvPr/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b="0" i="0" u="sng" strike="noStrike" cap="none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12"/>
              </a:rPr>
              <a:t>data-action-lab.com</a:t>
            </a:r>
            <a:endParaRPr lang="fr-CA" sz="1800" b="0" i="0" u="none" strike="noStrike" cap="none" dirty="0">
              <a:solidFill>
                <a:srgbClr val="B3B3B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hyperlink" Target="http://data-action-lab.com" TargetMode="External"/><Relationship Id="rId5" Type="http://schemas.openxmlformats.org/officeDocument/2006/relationships/tags" Target="../tags/tag5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18" Type="http://schemas.openxmlformats.org/officeDocument/2006/relationships/tags" Target="../tags/tag65.xml"/><Relationship Id="rId26" Type="http://schemas.openxmlformats.org/officeDocument/2006/relationships/tags" Target="../tags/tag73.xml"/><Relationship Id="rId39" Type="http://schemas.openxmlformats.org/officeDocument/2006/relationships/notesSlide" Target="../notesSlides/notesSlide24.xml"/><Relationship Id="rId3" Type="http://schemas.openxmlformats.org/officeDocument/2006/relationships/tags" Target="../tags/tag50.xml"/><Relationship Id="rId21" Type="http://schemas.openxmlformats.org/officeDocument/2006/relationships/tags" Target="../tags/tag68.xml"/><Relationship Id="rId34" Type="http://schemas.openxmlformats.org/officeDocument/2006/relationships/tags" Target="../tags/tag81.xml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tags" Target="../tags/tag64.xml"/><Relationship Id="rId25" Type="http://schemas.openxmlformats.org/officeDocument/2006/relationships/tags" Target="../tags/tag72.xml"/><Relationship Id="rId33" Type="http://schemas.openxmlformats.org/officeDocument/2006/relationships/tags" Target="../tags/tag80.xml"/><Relationship Id="rId38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6" Type="http://schemas.openxmlformats.org/officeDocument/2006/relationships/tags" Target="../tags/tag63.xml"/><Relationship Id="rId20" Type="http://schemas.openxmlformats.org/officeDocument/2006/relationships/tags" Target="../tags/tag67.xml"/><Relationship Id="rId29" Type="http://schemas.openxmlformats.org/officeDocument/2006/relationships/tags" Target="../tags/tag76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24" Type="http://schemas.openxmlformats.org/officeDocument/2006/relationships/tags" Target="../tags/tag71.xml"/><Relationship Id="rId32" Type="http://schemas.openxmlformats.org/officeDocument/2006/relationships/tags" Target="../tags/tag79.xml"/><Relationship Id="rId37" Type="http://schemas.openxmlformats.org/officeDocument/2006/relationships/tags" Target="../tags/tag84.xml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23" Type="http://schemas.openxmlformats.org/officeDocument/2006/relationships/tags" Target="../tags/tag70.xml"/><Relationship Id="rId28" Type="http://schemas.openxmlformats.org/officeDocument/2006/relationships/tags" Target="../tags/tag75.xml"/><Relationship Id="rId36" Type="http://schemas.openxmlformats.org/officeDocument/2006/relationships/tags" Target="../tags/tag83.xml"/><Relationship Id="rId10" Type="http://schemas.openxmlformats.org/officeDocument/2006/relationships/tags" Target="../tags/tag57.xml"/><Relationship Id="rId19" Type="http://schemas.openxmlformats.org/officeDocument/2006/relationships/tags" Target="../tags/tag66.xml"/><Relationship Id="rId31" Type="http://schemas.openxmlformats.org/officeDocument/2006/relationships/tags" Target="../tags/tag78.xml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Relationship Id="rId22" Type="http://schemas.openxmlformats.org/officeDocument/2006/relationships/tags" Target="../tags/tag69.xml"/><Relationship Id="rId27" Type="http://schemas.openxmlformats.org/officeDocument/2006/relationships/tags" Target="../tags/tag74.xml"/><Relationship Id="rId30" Type="http://schemas.openxmlformats.org/officeDocument/2006/relationships/tags" Target="../tags/tag77.xml"/><Relationship Id="rId35" Type="http://schemas.openxmlformats.org/officeDocument/2006/relationships/tags" Target="../tags/tag8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3" Type="http://schemas.openxmlformats.org/officeDocument/2006/relationships/tags" Target="../tags/tag8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10" Type="http://schemas.openxmlformats.org/officeDocument/2006/relationships/image" Target="../media/image12.png"/><Relationship Id="rId4" Type="http://schemas.openxmlformats.org/officeDocument/2006/relationships/tags" Target="../tags/tag88.xml"/><Relationship Id="rId9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3" Type="http://schemas.openxmlformats.org/officeDocument/2006/relationships/tags" Target="../tags/tag9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10" Type="http://schemas.openxmlformats.org/officeDocument/2006/relationships/image" Target="../media/image14.png"/><Relationship Id="rId4" Type="http://schemas.openxmlformats.org/officeDocument/2006/relationships/tags" Target="../tags/tag94.xml"/><Relationship Id="rId9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7" Type="http://schemas.openxmlformats.org/officeDocument/2006/relationships/image" Target="../media/image15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7" Type="http://schemas.openxmlformats.org/officeDocument/2006/relationships/image" Target="../media/image17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7" Type="http://schemas.openxmlformats.org/officeDocument/2006/relationships/image" Target="../media/image19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4.png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image" Target="../media/image23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image" Target="../media/image22.png"/><Relationship Id="rId5" Type="http://schemas.openxmlformats.org/officeDocument/2006/relationships/tags" Target="../tags/tag120.xml"/><Relationship Id="rId10" Type="http://schemas.openxmlformats.org/officeDocument/2006/relationships/image" Target="../media/image21.png"/><Relationship Id="rId4" Type="http://schemas.openxmlformats.org/officeDocument/2006/relationships/tags" Target="../tags/tag119.xml"/><Relationship Id="rId9" Type="http://schemas.openxmlformats.org/officeDocument/2006/relationships/notesSlide" Target="../notesSlides/notesSlide34.xml"/><Relationship Id="rId1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7" Type="http://schemas.openxmlformats.org/officeDocument/2006/relationships/image" Target="../media/image29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13" Type="http://schemas.openxmlformats.org/officeDocument/2006/relationships/image" Target="../media/image36.png"/><Relationship Id="rId3" Type="http://schemas.openxmlformats.org/officeDocument/2006/relationships/tags" Target="../tags/tag14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5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image" Target="../media/image34.png"/><Relationship Id="rId5" Type="http://schemas.openxmlformats.org/officeDocument/2006/relationships/tags" Target="../tags/tag151.xml"/><Relationship Id="rId10" Type="http://schemas.openxmlformats.org/officeDocument/2006/relationships/image" Target="../media/image33.png"/><Relationship Id="rId4" Type="http://schemas.openxmlformats.org/officeDocument/2006/relationships/tags" Target="../tags/tag150.xml"/><Relationship Id="rId9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65.xml"/><Relationship Id="rId7" Type="http://schemas.openxmlformats.org/officeDocument/2006/relationships/image" Target="../media/image38.pn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6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2.xml"/><Relationship Id="rId3" Type="http://schemas.openxmlformats.org/officeDocument/2006/relationships/tags" Target="../tags/tag169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10" Type="http://schemas.openxmlformats.org/officeDocument/2006/relationships/image" Target="../media/image39.png"/><Relationship Id="rId4" Type="http://schemas.openxmlformats.org/officeDocument/2006/relationships/tags" Target="../tags/tag170.xml"/><Relationship Id="rId9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3" Type="http://schemas.openxmlformats.org/officeDocument/2006/relationships/tags" Target="../tags/tag175.xml"/><Relationship Id="rId7" Type="http://schemas.openxmlformats.org/officeDocument/2006/relationships/tags" Target="../tags/tag179.xml"/><Relationship Id="rId12" Type="http://schemas.openxmlformats.org/officeDocument/2006/relationships/image" Target="../media/image39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image" Target="../media/image38.png"/><Relationship Id="rId5" Type="http://schemas.openxmlformats.org/officeDocument/2006/relationships/tags" Target="../tags/tag177.xml"/><Relationship Id="rId10" Type="http://schemas.openxmlformats.org/officeDocument/2006/relationships/notesSlide" Target="../notesSlides/notesSlide53.xml"/><Relationship Id="rId4" Type="http://schemas.openxmlformats.org/officeDocument/2006/relationships/tags" Target="../tags/tag176.xml"/><Relationship Id="rId9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13" Type="http://schemas.openxmlformats.org/officeDocument/2006/relationships/image" Target="../media/image38.png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notesSlide" Target="../notesSlides/notesSlide54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185.xml"/><Relationship Id="rId10" Type="http://schemas.openxmlformats.org/officeDocument/2006/relationships/tags" Target="../tags/tag190.xml"/><Relationship Id="rId4" Type="http://schemas.openxmlformats.org/officeDocument/2006/relationships/tags" Target="../tags/tag184.xml"/><Relationship Id="rId9" Type="http://schemas.openxmlformats.org/officeDocument/2006/relationships/tags" Target="../tags/tag189.xml"/><Relationship Id="rId1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12" Type="http://schemas.openxmlformats.org/officeDocument/2006/relationships/tags" Target="../tags/tag202.xml"/><Relationship Id="rId2" Type="http://schemas.openxmlformats.org/officeDocument/2006/relationships/tags" Target="../tags/tag192.xml"/><Relationship Id="rId16" Type="http://schemas.openxmlformats.org/officeDocument/2006/relationships/image" Target="../media/image39.png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tags" Target="../tags/tag201.xml"/><Relationship Id="rId5" Type="http://schemas.openxmlformats.org/officeDocument/2006/relationships/tags" Target="../tags/tag195.xml"/><Relationship Id="rId15" Type="http://schemas.openxmlformats.org/officeDocument/2006/relationships/image" Target="../media/image38.png"/><Relationship Id="rId10" Type="http://schemas.openxmlformats.org/officeDocument/2006/relationships/tags" Target="../tags/tag200.xml"/><Relationship Id="rId4" Type="http://schemas.openxmlformats.org/officeDocument/2006/relationships/tags" Target="../tags/tag194.xml"/><Relationship Id="rId9" Type="http://schemas.openxmlformats.org/officeDocument/2006/relationships/tags" Target="../tags/tag199.xml"/><Relationship Id="rId1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13" Type="http://schemas.openxmlformats.org/officeDocument/2006/relationships/tags" Target="../tags/tag215.xml"/><Relationship Id="rId18" Type="http://schemas.openxmlformats.org/officeDocument/2006/relationships/image" Target="../media/image39.png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12" Type="http://schemas.openxmlformats.org/officeDocument/2006/relationships/tags" Target="../tags/tag214.xml"/><Relationship Id="rId17" Type="http://schemas.openxmlformats.org/officeDocument/2006/relationships/image" Target="../media/image38.png"/><Relationship Id="rId2" Type="http://schemas.openxmlformats.org/officeDocument/2006/relationships/tags" Target="../tags/tag204.xml"/><Relationship Id="rId16" Type="http://schemas.openxmlformats.org/officeDocument/2006/relationships/notesSlide" Target="../notesSlides/notesSlide56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tags" Target="../tags/tag213.xml"/><Relationship Id="rId5" Type="http://schemas.openxmlformats.org/officeDocument/2006/relationships/tags" Target="../tags/tag207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212.xml"/><Relationship Id="rId4" Type="http://schemas.openxmlformats.org/officeDocument/2006/relationships/tags" Target="../tags/tag206.xml"/><Relationship Id="rId9" Type="http://schemas.openxmlformats.org/officeDocument/2006/relationships/tags" Target="../tags/tag211.xml"/><Relationship Id="rId14" Type="http://schemas.openxmlformats.org/officeDocument/2006/relationships/tags" Target="../tags/tag21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219.xml"/><Relationship Id="rId7" Type="http://schemas.openxmlformats.org/officeDocument/2006/relationships/image" Target="../media/image40.png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7" Type="http://schemas.openxmlformats.org/officeDocument/2006/relationships/image" Target="../media/image42.png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data-action-lab.com/wp-content/uploads/2019/03/Na%C3%AFve-Bayes-Classification.pdf" TargetMode="Externa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hyperlink" Target="https://www.data-action-lab.com/wp-content/uploads/2019/03/Logistic-Regression.pdf" TargetMode="External"/><Relationship Id="rId5" Type="http://schemas.openxmlformats.org/officeDocument/2006/relationships/hyperlink" Target="https://www.data-action-lab.com/wp-content/uploads/2019/03/Value-Estimation-Methods.pdf" TargetMode="External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4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Analyse_pr%C3%A9dictive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fr.wikipedia.org/wiki/Arbre_de_d%C3%A9cision_(apprentissage)" TargetMode="Externa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hyperlink" Target="https://algobeans.com/2015/11/30/k-means-clustering-laymans-tutorial/" TargetMode="External"/><Relationship Id="rId5" Type="http://schemas.openxmlformats.org/officeDocument/2006/relationships/hyperlink" Target="https://algobeans.com/2016/07/27/decision-trees-tutorial/" TargetMode="External"/><Relationship Id="rId10" Type="http://schemas.openxmlformats.org/officeDocument/2006/relationships/hyperlink" Target="https://en.wikipedia.org/wiki/Evaluation_of_binary_classifiers" TargetMode="External"/><Relationship Id="rId4" Type="http://schemas.openxmlformats.org/officeDocument/2006/relationships/notesSlide" Target="../notesSlides/notesSlide66.xml"/><Relationship Id="rId9" Type="http://schemas.openxmlformats.org/officeDocument/2006/relationships/hyperlink" Target="https://fr.wikipedia.org/wiki/R%C3%A9gression_multivari%C3%A9e_par_spline_adaptative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e.columbia.edu/~vittorio/BayesProof.pdf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blog.kaggle.com/2015/04/22/scikit-learn-video-3-machine-learning-first-steps-with-the-iris-dataset/" TargetMode="Externa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hyperlink" Target="http://www.cs.unb.ca/~hzhang/publications/FLAIRS04ZhangH.pdf" TargetMode="External"/><Relationship Id="rId5" Type="http://schemas.openxmlformats.org/officeDocument/2006/relationships/hyperlink" Target="https://fr.wikipedia.org/wiki/Classification_na%C3%AFve_bay%C3%A9sienne" TargetMode="External"/><Relationship Id="rId10" Type="http://schemas.openxmlformats.org/officeDocument/2006/relationships/hyperlink" Target="http://www.cogsys.wiai.uni-bamberg.de/teaching/ss05/ml/slides/cogsysII-9.pdf" TargetMode="External"/><Relationship Id="rId4" Type="http://schemas.openxmlformats.org/officeDocument/2006/relationships/notesSlide" Target="../notesSlides/notesSlide67.xml"/><Relationship Id="rId9" Type="http://schemas.openxmlformats.org/officeDocument/2006/relationships/hyperlink" Target="https://www.cs.cmu.edu/~epxing/Class/10701-08s/Lecture/lecture3-annotated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fr-CA" dirty="0"/>
              <a:t>CLASSIFICATION ET ESTIMATION DE LA VALEUR</a:t>
            </a:r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fr-CA" dirty="0"/>
              <a:t>FORMATION EN SCIENCES AVANCÉES DES DONNÉES I</a:t>
            </a:r>
          </a:p>
        </p:txBody>
      </p:sp>
      <p:pic>
        <p:nvPicPr>
          <p:cNvPr id="54" name="Google Shape;54;p10"/>
          <p:cNvPicPr preferRelativeResize="0"/>
          <p:nvPr>
            <p:custDataLst>
              <p:tags r:id="rId3"/>
            </p:custDataLst>
          </p:nvPr>
        </p:nvPicPr>
        <p:blipFill rotWithShape="1">
          <a:blip r:embed="rId9">
            <a:alphaModFix/>
          </a:blip>
          <a:srcRect/>
          <a:stretch/>
        </p:blipFill>
        <p:spPr>
          <a:xfrm>
            <a:off x="441840" y="6455225"/>
            <a:ext cx="40970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0"/>
          <p:cNvPicPr preferRelativeResize="0"/>
          <p:nvPr>
            <p:custDataLst>
              <p:tags r:id="rId4"/>
            </p:custDataLst>
          </p:nvPr>
        </p:nvPicPr>
        <p:blipFill rotWithShape="1">
          <a:blip r:embed="rId10">
            <a:alphaModFix/>
          </a:blip>
          <a:srcRect/>
          <a:stretch/>
        </p:blipFill>
        <p:spPr>
          <a:xfrm>
            <a:off x="11376620" y="6455225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/>
          <p:nvPr>
            <p:custDataLst>
              <p:tags r:id="rId5"/>
            </p:custDataLst>
          </p:nvPr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b="0" i="0" u="sng" strike="noStrike" cap="none" dirty="0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11"/>
              </a:rPr>
              <a:t>data-action-lab.com</a:t>
            </a:r>
          </a:p>
        </p:txBody>
      </p:sp>
      <p:sp>
        <p:nvSpPr>
          <p:cNvPr id="57" name="Google Shape;57;p10"/>
          <p:cNvSpPr/>
          <p:nvPr>
            <p:custDataLst>
              <p:tags r:id="rId6"/>
            </p:custDataLst>
          </p:nvPr>
        </p:nvSpPr>
        <p:spPr>
          <a:xfrm>
            <a:off x="852312" y="3847166"/>
            <a:ext cx="10451306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« La science des données ne remplace pas la modélisation statistique et l’analyse des données, elle les augmente. »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(P. </a:t>
            </a:r>
            <a:r>
              <a:rPr lang="fr-CA" sz="1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Boily</a:t>
            </a:r>
            <a:r>
              <a:rPr lang="fr-CA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A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A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« Les données ne sont pas des renseignements, les renseignements ne sont pas des connaissances, la connaissance n’est pas la compréhension, la compréhension n’est pas la sagesse. »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b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(Attribué à Cliff Stoll dans </a:t>
            </a:r>
            <a:r>
              <a:rPr lang="fr-CA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Nothing to </a:t>
            </a:r>
            <a:r>
              <a:rPr lang="fr-CA" sz="12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Hide</a:t>
            </a:r>
            <a:r>
              <a:rPr lang="fr-CA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fr-CA" sz="12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Privacy</a:t>
            </a:r>
            <a:r>
              <a:rPr lang="fr-CA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 the 21st Century</a:t>
            </a:r>
            <a:r>
              <a:rPr lang="fr-CA" sz="1200" b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fr-CA" sz="1200" b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Keeler</a:t>
            </a:r>
            <a:r>
              <a:rPr lang="fr-CA" sz="1200" b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2006)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DISCUSSION</a:t>
            </a:r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Une agence de recouvrement de l’impôt devrait-elle chercher à maximiser ses revenus et ses profits ou assurer la conformité à la loi?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fr-CA" dirty="0"/>
              <a:t>PRINCIPES DE BASE DE LA CLASSIFICATION</a:t>
            </a:r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fr-CA" dirty="0"/>
              <a:t>CLASSIFICATION ET ESTIMATION DE LA VALEUR</a:t>
            </a:r>
          </a:p>
        </p:txBody>
      </p:sp>
      <p:sp>
        <p:nvSpPr>
          <p:cNvPr id="115" name="Google Shape;115;p20"/>
          <p:cNvSpPr/>
          <p:nvPr>
            <p:custDataLst>
              <p:tags r:id="rId3"/>
            </p:custDataLst>
          </p:nvPr>
        </p:nvSpPr>
        <p:spPr>
          <a:xfrm>
            <a:off x="581193" y="5233013"/>
            <a:ext cx="11029614" cy="947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« De nos jours, nous sommes beaucoup trop enclins à diviser les gens en catégories permanentes, oubliant qu’une catégorie n’existe que pour son but particulier et qu’elle doit être oubliée dès que ce but est atteint. »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(Dorothy L. </a:t>
            </a:r>
            <a:r>
              <a:rPr lang="fr-CA" sz="12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Sayers</a:t>
            </a:r>
            <a:r>
              <a:rPr lang="fr-CA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CA" sz="12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Are </a:t>
            </a:r>
            <a:r>
              <a:rPr lang="fr-CA" sz="1200" i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Women</a:t>
            </a:r>
            <a:r>
              <a:rPr lang="fr-CA" sz="12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Human? </a:t>
            </a:r>
            <a:r>
              <a:rPr lang="fr-CA" sz="1200" i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Astute</a:t>
            </a:r>
            <a:r>
              <a:rPr lang="fr-CA" sz="12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fr-CA" sz="1200" i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Witty</a:t>
            </a:r>
            <a:r>
              <a:rPr lang="fr-CA" sz="12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CA" sz="1200" i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Essays</a:t>
            </a:r>
            <a:r>
              <a:rPr lang="fr-CA" sz="12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on the </a:t>
            </a:r>
            <a:r>
              <a:rPr lang="fr-CA" sz="1200" i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Role</a:t>
            </a:r>
            <a:r>
              <a:rPr lang="fr-CA" sz="12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fr-CA" sz="1200" i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Women</a:t>
            </a:r>
            <a:r>
              <a:rPr lang="fr-CA" sz="12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 Society</a:t>
            </a:r>
            <a:r>
              <a:rPr lang="fr-CA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APERÇU DE LA CLASSIFICATION</a:t>
            </a: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En classification, un ensemble d’échantillons de données (l’ensemble de </a:t>
            </a:r>
            <a:r>
              <a:rPr lang="fr-CA" b="1" dirty="0"/>
              <a:t>formation</a:t>
            </a:r>
            <a:r>
              <a:rPr lang="fr-CA" dirty="0"/>
              <a:t>) est utilisé pour déterminer les règles et les tendances qui divisent les données en groupes ou classes prédéterminés (apprentissage supervisé; analyse prédictive).</a:t>
            </a:r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just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Les données de formation sont habituellement constituées d’un sous-ensemble de données </a:t>
            </a:r>
            <a:r>
              <a:rPr lang="fr-CA" b="1" dirty="0"/>
              <a:t>étiquetés </a:t>
            </a:r>
            <a:r>
              <a:rPr lang="fr-CA" dirty="0"/>
              <a:t>(cible) choisies au </a:t>
            </a:r>
            <a:r>
              <a:rPr lang="fr-CA" b="1" dirty="0"/>
              <a:t>hasard</a:t>
            </a:r>
            <a:r>
              <a:rPr lang="fr-CA" dirty="0"/>
              <a:t>.</a:t>
            </a:r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just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b="1" dirty="0"/>
              <a:t>L’estimation</a:t>
            </a:r>
            <a:r>
              <a:rPr lang="fr-CA" dirty="0"/>
              <a:t> de la valeur (régression) s’apparente à la classification lorsque la variable cible est numérique.</a:t>
            </a: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APERÇU DE LA CLASSIFICATION</a:t>
            </a:r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Dans la phase </a:t>
            </a:r>
            <a:r>
              <a:rPr lang="fr-CA" b="1" dirty="0"/>
              <a:t>d’essai</a:t>
            </a:r>
            <a:r>
              <a:rPr lang="fr-CA" dirty="0"/>
              <a:t>, le modèle est utilisé pour assigner une catégorie aux observations pour lesquelles l’étiquette est cachée, mais au bout du compte connue (l’ensemble </a:t>
            </a:r>
            <a:r>
              <a:rPr lang="fr-CA" b="1" dirty="0"/>
              <a:t>d’essai</a:t>
            </a:r>
            <a:r>
              <a:rPr lang="fr-CA" dirty="0"/>
              <a:t>s). </a:t>
            </a:r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just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Le rendement d’un modèle de classification est évalué sur l’ensemble d’essais, </a:t>
            </a:r>
            <a:r>
              <a:rPr lang="fr-CA" b="1" dirty="0"/>
              <a:t>jamais</a:t>
            </a:r>
            <a:r>
              <a:rPr lang="fr-CA" dirty="0"/>
              <a:t> sur l’ensemble de formation. </a:t>
            </a:r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just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Questions techniques :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la sélection des caractéristiques à inclure dans le modèle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la sélection de l’algorithme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etc.</a:t>
            </a: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APPLICATIONS</a:t>
            </a:r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b="1" dirty="0"/>
              <a:t>Médecine et sciences de la santé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prédire quel patient risque de subir une deuxième crise cardiaque mortelle dans les 30 jours en fonction de facteurs de santé (tension artérielle, âge, problèmes de sinus, etc.)</a:t>
            </a:r>
          </a:p>
          <a:p>
            <a:pPr marL="630000" lvl="1" indent="-294316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4"/>
              <a:buNone/>
            </a:pPr>
            <a:endParaRPr lang="fr-CA" sz="200" dirty="0"/>
          </a:p>
          <a:p>
            <a:pPr marL="0" lvl="0" indent="0" algn="just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b="1" dirty="0"/>
              <a:t>Politiques sociales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prédire la probabilité d’avoir besoin d’une aide au logement pour les personnes âgées à partir de données démographiques et de réponses à des sondages</a:t>
            </a:r>
          </a:p>
          <a:p>
            <a:pPr marL="0" lvl="0" indent="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4"/>
              <a:buNone/>
            </a:pPr>
            <a:endParaRPr lang="fr-CA" sz="200" b="1" dirty="0"/>
          </a:p>
          <a:p>
            <a:pPr marL="0" lvl="0" indent="0" algn="just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b="1" dirty="0"/>
              <a:t>Marketing et affaires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prédire quels clients sont susceptibles de changer de fournisseur de téléphonie mobile en fonction de la démographie et de l’utilisation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AUTRES UTILISATIONS</a:t>
            </a:r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070326"/>
            <a:ext cx="11306008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Prédire qu’un objet appartient à une classe particulière.</a:t>
            </a:r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just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Organiser et regrouper les instances en catégories.</a:t>
            </a:r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just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Améliorer la détection d’objets pertinents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évitement : « cet objet représente un véhicule se déplaçant dans notre direction »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suivi : « il est peu probable que cet emprunteur manque à ses engagements hypothécaires »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degré : « ce chien a 90 % de chances de vivre jusqu’à l’âge de 7 ans » </a:t>
            </a:r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just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En l’absence de données d’essai, la classification peut être </a:t>
            </a:r>
            <a:r>
              <a:rPr lang="fr-CA" b="1" dirty="0">
                <a:latin typeface="Helvetica Neue"/>
                <a:ea typeface="Helvetica Neue"/>
                <a:cs typeface="Helvetica Neue"/>
                <a:sym typeface="Helvetica Neue"/>
              </a:rPr>
              <a:t>descriptive</a:t>
            </a:r>
            <a:r>
              <a:rPr lang="fr-CA" dirty="0"/>
              <a:t>, mais pas prédictive.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EXEMPLES</a:t>
            </a:r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b="1" dirty="0"/>
              <a:t>Scénario :</a:t>
            </a:r>
          </a:p>
          <a:p>
            <a:pPr marL="0" lvl="0" indent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Une compagnie d’assurance automobile a un service d’enquête sur les fraudes qui étudie jusqu’à 30 % de toutes les demandes d’indemnisation, mais elle perd toujours de l’argent en raison de demandes frauduleuses. </a:t>
            </a:r>
            <a:br>
              <a:rPr lang="fr-CA" dirty="0"/>
            </a:br>
            <a:endParaRPr lang="fr-CA" sz="1000" b="1" dirty="0"/>
          </a:p>
          <a:p>
            <a:pPr marL="0" lvl="0" indent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b="1" dirty="0"/>
              <a:t>Questions:</a:t>
            </a:r>
            <a:r>
              <a:rPr lang="fr-CA" dirty="0"/>
              <a:t> peut-on prédire</a:t>
            </a:r>
          </a:p>
          <a:p>
            <a:pPr marL="630000" lvl="1" indent="-306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si une réclamation est susceptible d’être frauduleuse? </a:t>
            </a:r>
          </a:p>
          <a:p>
            <a:pPr marL="630000" lvl="1" indent="-306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si un client est susceptible de commettre une fraude dans un avenir proche?</a:t>
            </a:r>
          </a:p>
          <a:p>
            <a:pPr marL="630000" lvl="1" indent="-306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si une demande d’assurance est susceptible de donner lieu à une réclamation frauduleuse?</a:t>
            </a:r>
          </a:p>
          <a:p>
            <a:pPr marL="630000" lvl="1" indent="-306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le montant dont une réclamation sera réduite si elle est frauduleuse?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EXEMPLES</a:t>
            </a:r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383126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b="1" dirty="0"/>
              <a:t>Scénario :</a:t>
            </a:r>
          </a:p>
          <a:p>
            <a:pPr marL="0" lvl="0" indent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Il a été déterminé que les clients qui font un grand nombre d’appels au numéro de service à la clientèle d’une compagnie de téléphonie mobile sont susceptibles d’annuler leur abonnement. L’entreprise désire réduire le taux d’annulation de l’abonnement. 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b="1" dirty="0"/>
          </a:p>
          <a:p>
            <a:pPr marL="0" lvl="0" indent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b="1" dirty="0"/>
              <a:t>Questions:</a:t>
            </a:r>
            <a:r>
              <a:rPr lang="fr-CA" dirty="0"/>
              <a:t> peut-on prédire</a:t>
            </a:r>
          </a:p>
          <a:p>
            <a:pPr marL="630000" lvl="1" indent="-306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la valeur totale à vie d’un client? </a:t>
            </a:r>
          </a:p>
          <a:p>
            <a:pPr marL="630000" lvl="1" indent="-306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quels sont les clients les plus susceptibles d’annuler leur abonnement dans un avenir proche? </a:t>
            </a:r>
          </a:p>
          <a:p>
            <a:pPr marL="630000" lvl="1" indent="-306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quelle est l’offre de fidélisation à laquelle un client particulier répondra le mieux?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56;p27">
            <a:extLst>
              <a:ext uri="{FF2B5EF4-FFF2-40B4-BE49-F238E27FC236}">
                <a16:creationId xmlns:a16="http://schemas.microsoft.com/office/drawing/2014/main" xmlns="" id="{DE2453D7-C454-401C-B9C0-D8E2F81464A3}"/>
              </a:ext>
            </a:extLst>
          </p:cNvPr>
          <p:cNvPicPr preferRelativeResize="0"/>
          <p:nvPr>
            <p:custDataLst>
              <p:tags r:id="rId1"/>
            </p:custDataLst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7358"/>
            <a:ext cx="12192000" cy="6843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EXERCICE</a:t>
            </a:r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Comment utiliseriez-vous les techniques de modélisation statistique standard pour répondre à ces questions?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OBJECTIFS D’APPRENTISSAGE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fr-CA" dirty="0"/>
              <a:t>ALGORITHMES DE CLASSIFICATION</a:t>
            </a:r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fr-CA" dirty="0"/>
              <a:t>CLASSIFICATION ET ESTIMATION DE LA VALEUR</a:t>
            </a:r>
          </a:p>
        </p:txBody>
      </p:sp>
      <p:sp>
        <p:nvSpPr>
          <p:cNvPr id="170" name="Google Shape;170;p29"/>
          <p:cNvSpPr/>
          <p:nvPr>
            <p:custDataLst>
              <p:tags r:id="rId3"/>
            </p:custDataLst>
          </p:nvPr>
        </p:nvSpPr>
        <p:spPr>
          <a:xfrm>
            <a:off x="581193" y="5316092"/>
            <a:ext cx="1102961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« La diversité des problèmes pouvant être abordés par les algorithmes de classification est importante et couvre de nombreux domaines. [...] Il est difficile de discuter en détail de toutes les méthodes dans un seul livre. »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(C.C. </a:t>
            </a:r>
            <a:r>
              <a:rPr lang="fr-CA" sz="12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Aggarwal</a:t>
            </a:r>
            <a:r>
              <a:rPr lang="fr-CA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CA" sz="12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Classification: </a:t>
            </a:r>
            <a:r>
              <a:rPr lang="fr-CA" sz="1200" i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Algorithms</a:t>
            </a:r>
            <a:r>
              <a:rPr lang="fr-CA" sz="12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and Applications</a:t>
            </a:r>
            <a:r>
              <a:rPr lang="fr-CA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SYSTÈMES DE CLASSIFICATION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239907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b="1" dirty="0"/>
              <a:t>Régression logistique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modèle classique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influencée par l’inflation de la variance et le processus de sélection des variables</a:t>
            </a:r>
          </a:p>
          <a:p>
            <a:pPr marL="0" lvl="0" indent="0" algn="just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b="1" dirty="0"/>
              <a:t>Réseaux neuronaux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difficile à comprendre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demande que toutes les variables soient du même type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plus facile à utiliser depuis la rétropropagation (règle de la chaîne)</a:t>
            </a:r>
          </a:p>
          <a:p>
            <a:pPr marL="0" lvl="0" indent="0" algn="just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b="1" dirty="0"/>
              <a:t>Arbres de décision</a:t>
            </a:r>
          </a:p>
          <a:p>
            <a:pPr marL="630000" lvl="1" indent="-30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peut </a:t>
            </a:r>
            <a:r>
              <a:rPr lang="fr-CA" dirty="0" err="1"/>
              <a:t>surajuster</a:t>
            </a:r>
            <a:r>
              <a:rPr lang="fr-CA" dirty="0"/>
              <a:t> les données si elles ne sont pas « élaguées » correctement (manuellement?)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SYSTÈMES DE CLASSIFICATION</a:t>
            </a:r>
          </a:p>
        </p:txBody>
      </p:sp>
      <p:sp>
        <p:nvSpPr>
          <p:cNvPr id="182" name="Google Shape;182;p31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b="1" dirty="0"/>
              <a:t>Classificateur bayésien naïf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assez performant pour les applications d’exploration de texte (filtre antipourriel)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les hypothèses ne sont pas souvent rencontrées dans la pratique</a:t>
            </a:r>
          </a:p>
          <a:p>
            <a:pPr marL="0" lvl="0" indent="0" algn="just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b="1" dirty="0"/>
              <a:t>Machines à vecteurs de support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peut être difficile à comprendre (limites non linéaires)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peut aider à atténuer les difficultés liées aux mégadonnées</a:t>
            </a:r>
          </a:p>
          <a:p>
            <a:pPr marL="0" lvl="0" indent="0" algn="just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b="1" dirty="0"/>
              <a:t>Classificateurs du voisin le plus proche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nécessitent très peu d’hypothèses au sujet des données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pas très stables (l’ajout de points peut modifier substantiellement la limite)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Font typeface="Gill Sans"/>
              <a:buNone/>
            </a:pPr>
            <a:r>
              <a:rPr lang="fr-CA" dirty="0"/>
              <a:t> </a:t>
            </a:r>
          </a:p>
        </p:txBody>
      </p:sp>
      <p:pic>
        <p:nvPicPr>
          <p:cNvPr id="3" name="Google Shape;188;p32">
            <a:extLst>
              <a:ext uri="{FF2B5EF4-FFF2-40B4-BE49-F238E27FC236}">
                <a16:creationId xmlns:a16="http://schemas.microsoft.com/office/drawing/2014/main" xmlns="" id="{4A717C91-2F5E-4641-8035-AA2AC7C526C6}"/>
              </a:ext>
            </a:extLst>
          </p:cNvPr>
          <p:cNvPicPr preferRelativeResize="0"/>
          <p:nvPr>
            <p:custDataLst>
              <p:tags r:id="rId2"/>
            </p:custDataLst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2723083" y="1881907"/>
            <a:ext cx="5978004" cy="4508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MACHINE À VECTEURS DE SUPPORT</a:t>
            </a:r>
          </a:p>
        </p:txBody>
      </p:sp>
      <p:sp>
        <p:nvSpPr>
          <p:cNvPr id="194" name="Google Shape;194;p33"/>
          <p:cNvSpPr/>
          <p:nvPr>
            <p:custDataLst>
              <p:tags r:id="rId2"/>
            </p:custDataLst>
          </p:nvPr>
        </p:nvSpPr>
        <p:spPr>
          <a:xfrm>
            <a:off x="4086330" y="0"/>
            <a:ext cx="810567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[Adapté de Foster &amp; </a:t>
            </a:r>
            <a:r>
              <a:rPr lang="fr-CA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Provost’s</a:t>
            </a:r>
            <a:r>
              <a:rPr lang="fr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fr-CA" sz="12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Science for Business</a:t>
            </a:r>
            <a:r>
              <a:rPr lang="fr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</p:txBody>
      </p:sp>
      <p:cxnSp>
        <p:nvCxnSpPr>
          <p:cNvPr id="195" name="Google Shape;195;p33"/>
          <p:cNvCxnSpPr/>
          <p:nvPr>
            <p:custDataLst>
              <p:tags r:id="rId3"/>
            </p:custDataLst>
          </p:nvPr>
        </p:nvCxnSpPr>
        <p:spPr>
          <a:xfrm rot="10800000">
            <a:off x="3929063" y="2271713"/>
            <a:ext cx="0" cy="337185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6" name="Google Shape;196;p33"/>
          <p:cNvCxnSpPr/>
          <p:nvPr>
            <p:custDataLst>
              <p:tags r:id="rId4"/>
            </p:custDataLst>
          </p:nvPr>
        </p:nvCxnSpPr>
        <p:spPr>
          <a:xfrm>
            <a:off x="3929063" y="5643563"/>
            <a:ext cx="4093368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7" name="Google Shape;197;p33"/>
          <p:cNvSpPr txBox="1"/>
          <p:nvPr>
            <p:custDataLst>
              <p:tags r:id="rId5"/>
            </p:custDataLst>
          </p:nvPr>
        </p:nvSpPr>
        <p:spPr>
          <a:xfrm>
            <a:off x="3105230" y="3613214"/>
            <a:ext cx="9929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Âge</a:t>
            </a:r>
          </a:p>
        </p:txBody>
      </p:sp>
      <p:sp>
        <p:nvSpPr>
          <p:cNvPr id="198" name="Google Shape;198;p33"/>
          <p:cNvSpPr txBox="1"/>
          <p:nvPr>
            <p:custDataLst>
              <p:tags r:id="rId6"/>
            </p:custDataLst>
          </p:nvPr>
        </p:nvSpPr>
        <p:spPr>
          <a:xfrm>
            <a:off x="5303043" y="6045994"/>
            <a:ext cx="11834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Équilibre</a:t>
            </a:r>
          </a:p>
        </p:txBody>
      </p:sp>
      <p:sp>
        <p:nvSpPr>
          <p:cNvPr id="199" name="Google Shape;199;p33"/>
          <p:cNvSpPr txBox="1"/>
          <p:nvPr>
            <p:custDataLst>
              <p:tags r:id="rId7"/>
            </p:custDataLst>
          </p:nvPr>
        </p:nvSpPr>
        <p:spPr>
          <a:xfrm>
            <a:off x="7219949" y="4838840"/>
            <a:ext cx="9929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Marge</a:t>
            </a:r>
          </a:p>
        </p:txBody>
      </p:sp>
      <p:cxnSp>
        <p:nvCxnSpPr>
          <p:cNvPr id="200" name="Google Shape;200;p33"/>
          <p:cNvCxnSpPr/>
          <p:nvPr>
            <p:custDataLst>
              <p:tags r:id="rId8"/>
            </p:custDataLst>
          </p:nvPr>
        </p:nvCxnSpPr>
        <p:spPr>
          <a:xfrm>
            <a:off x="4314825" y="2328863"/>
            <a:ext cx="3157538" cy="3014662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" name="Google Shape;201;p33"/>
          <p:cNvSpPr/>
          <p:nvPr>
            <p:custDataLst>
              <p:tags r:id="rId9"/>
            </p:custDataLst>
          </p:nvPr>
        </p:nvSpPr>
        <p:spPr>
          <a:xfrm>
            <a:off x="4261247" y="3957994"/>
            <a:ext cx="107156" cy="123587"/>
          </a:xfrm>
          <a:prstGeom prst="ellipse">
            <a:avLst/>
          </a:prstGeom>
          <a:solidFill>
            <a:srgbClr val="C00000"/>
          </a:solidFill>
          <a:ln w="22225" cap="rnd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" name="Google Shape;202;p33"/>
          <p:cNvSpPr/>
          <p:nvPr>
            <p:custDataLst>
              <p:tags r:id="rId10"/>
            </p:custDataLst>
          </p:nvPr>
        </p:nvSpPr>
        <p:spPr>
          <a:xfrm>
            <a:off x="4413647" y="4110394"/>
            <a:ext cx="107156" cy="123587"/>
          </a:xfrm>
          <a:prstGeom prst="ellipse">
            <a:avLst/>
          </a:prstGeom>
          <a:solidFill>
            <a:srgbClr val="C00000"/>
          </a:solidFill>
          <a:ln w="22225" cap="rnd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3" name="Google Shape;203;p33"/>
          <p:cNvSpPr/>
          <p:nvPr>
            <p:custDataLst>
              <p:tags r:id="rId11"/>
            </p:custDataLst>
          </p:nvPr>
        </p:nvSpPr>
        <p:spPr>
          <a:xfrm>
            <a:off x="4266606" y="4266737"/>
            <a:ext cx="107156" cy="123587"/>
          </a:xfrm>
          <a:prstGeom prst="ellipse">
            <a:avLst/>
          </a:prstGeom>
          <a:solidFill>
            <a:srgbClr val="C00000"/>
          </a:solidFill>
          <a:ln w="22225" cap="rnd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" name="Google Shape;204;p33"/>
          <p:cNvSpPr/>
          <p:nvPr>
            <p:custDataLst>
              <p:tags r:id="rId12"/>
            </p:custDataLst>
          </p:nvPr>
        </p:nvSpPr>
        <p:spPr>
          <a:xfrm>
            <a:off x="4413647" y="4777046"/>
            <a:ext cx="107156" cy="123587"/>
          </a:xfrm>
          <a:prstGeom prst="ellipse">
            <a:avLst/>
          </a:prstGeom>
          <a:solidFill>
            <a:srgbClr val="C00000"/>
          </a:solidFill>
          <a:ln w="22225" cap="rnd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" name="Google Shape;205;p33"/>
          <p:cNvSpPr/>
          <p:nvPr>
            <p:custDataLst>
              <p:tags r:id="rId13"/>
            </p:custDataLst>
          </p:nvPr>
        </p:nvSpPr>
        <p:spPr>
          <a:xfrm>
            <a:off x="4827984" y="4204944"/>
            <a:ext cx="107156" cy="123587"/>
          </a:xfrm>
          <a:prstGeom prst="ellipse">
            <a:avLst/>
          </a:prstGeom>
          <a:solidFill>
            <a:srgbClr val="C00000"/>
          </a:solidFill>
          <a:ln w="22225" cap="rnd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" name="Google Shape;206;p33"/>
          <p:cNvSpPr/>
          <p:nvPr>
            <p:custDataLst>
              <p:tags r:id="rId14"/>
            </p:custDataLst>
          </p:nvPr>
        </p:nvSpPr>
        <p:spPr>
          <a:xfrm>
            <a:off x="5028011" y="4411886"/>
            <a:ext cx="107156" cy="123587"/>
          </a:xfrm>
          <a:prstGeom prst="ellipse">
            <a:avLst/>
          </a:prstGeom>
          <a:solidFill>
            <a:srgbClr val="C00000"/>
          </a:solidFill>
          <a:ln w="22225" cap="rnd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7" name="Google Shape;207;p33"/>
          <p:cNvSpPr/>
          <p:nvPr>
            <p:custDataLst>
              <p:tags r:id="rId15"/>
            </p:custDataLst>
          </p:nvPr>
        </p:nvSpPr>
        <p:spPr>
          <a:xfrm>
            <a:off x="5088137" y="4015279"/>
            <a:ext cx="107156" cy="123587"/>
          </a:xfrm>
          <a:prstGeom prst="ellipse">
            <a:avLst/>
          </a:prstGeom>
          <a:solidFill>
            <a:srgbClr val="C00000"/>
          </a:solidFill>
          <a:ln w="22225" cap="rnd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8" name="Google Shape;208;p33"/>
          <p:cNvSpPr/>
          <p:nvPr>
            <p:custDataLst>
              <p:tags r:id="rId16"/>
            </p:custDataLst>
          </p:nvPr>
        </p:nvSpPr>
        <p:spPr>
          <a:xfrm>
            <a:off x="5594747" y="4738985"/>
            <a:ext cx="107156" cy="123587"/>
          </a:xfrm>
          <a:prstGeom prst="ellipse">
            <a:avLst/>
          </a:prstGeom>
          <a:solidFill>
            <a:srgbClr val="C00000"/>
          </a:solidFill>
          <a:ln w="22225" cap="rnd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" name="Google Shape;209;p33"/>
          <p:cNvSpPr/>
          <p:nvPr>
            <p:custDataLst>
              <p:tags r:id="rId17"/>
            </p:custDataLst>
          </p:nvPr>
        </p:nvSpPr>
        <p:spPr>
          <a:xfrm>
            <a:off x="5247083" y="4611663"/>
            <a:ext cx="107156" cy="123587"/>
          </a:xfrm>
          <a:prstGeom prst="ellipse">
            <a:avLst/>
          </a:prstGeom>
          <a:solidFill>
            <a:srgbClr val="C00000"/>
          </a:solidFill>
          <a:ln w="22225" cap="rnd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0" name="Google Shape;210;p33"/>
          <p:cNvSpPr/>
          <p:nvPr>
            <p:custDataLst>
              <p:tags r:id="rId18"/>
            </p:custDataLst>
          </p:nvPr>
        </p:nvSpPr>
        <p:spPr>
          <a:xfrm>
            <a:off x="4810125" y="3525262"/>
            <a:ext cx="107156" cy="123587"/>
          </a:xfrm>
          <a:prstGeom prst="ellipse">
            <a:avLst/>
          </a:prstGeom>
          <a:solidFill>
            <a:srgbClr val="C00000"/>
          </a:solidFill>
          <a:ln w="22225" cap="rnd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1" name="Google Shape;211;p33"/>
          <p:cNvSpPr/>
          <p:nvPr>
            <p:custDataLst>
              <p:tags r:id="rId19"/>
            </p:custDataLst>
          </p:nvPr>
        </p:nvSpPr>
        <p:spPr>
          <a:xfrm>
            <a:off x="5413772" y="4350093"/>
            <a:ext cx="107156" cy="123587"/>
          </a:xfrm>
          <a:prstGeom prst="ellipse">
            <a:avLst/>
          </a:prstGeom>
          <a:solidFill>
            <a:srgbClr val="C00000"/>
          </a:solidFill>
          <a:ln w="22225" cap="rnd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2" name="Google Shape;212;p33"/>
          <p:cNvSpPr/>
          <p:nvPr>
            <p:custDataLst>
              <p:tags r:id="rId20"/>
            </p:custDataLst>
          </p:nvPr>
        </p:nvSpPr>
        <p:spPr>
          <a:xfrm>
            <a:off x="6156722" y="5245688"/>
            <a:ext cx="107156" cy="123587"/>
          </a:xfrm>
          <a:prstGeom prst="ellipse">
            <a:avLst/>
          </a:prstGeom>
          <a:solidFill>
            <a:srgbClr val="C00000"/>
          </a:solidFill>
          <a:ln w="22225" cap="rnd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3" name="Google Shape;213;p33"/>
          <p:cNvSpPr/>
          <p:nvPr>
            <p:custDataLst>
              <p:tags r:id="rId21"/>
            </p:custDataLst>
          </p:nvPr>
        </p:nvSpPr>
        <p:spPr>
          <a:xfrm>
            <a:off x="4566047" y="4262794"/>
            <a:ext cx="107156" cy="123587"/>
          </a:xfrm>
          <a:prstGeom prst="ellipse">
            <a:avLst/>
          </a:prstGeom>
          <a:solidFill>
            <a:srgbClr val="C00000"/>
          </a:solidFill>
          <a:ln w="22225" cap="rnd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Google Shape;214;p33"/>
          <p:cNvSpPr/>
          <p:nvPr>
            <p:custDataLst>
              <p:tags r:id="rId22"/>
            </p:custDataLst>
          </p:nvPr>
        </p:nvSpPr>
        <p:spPr>
          <a:xfrm>
            <a:off x="4718447" y="4415194"/>
            <a:ext cx="107156" cy="123587"/>
          </a:xfrm>
          <a:prstGeom prst="ellipse">
            <a:avLst/>
          </a:prstGeom>
          <a:solidFill>
            <a:srgbClr val="C00000"/>
          </a:solidFill>
          <a:ln w="22225" cap="rnd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5" name="Google Shape;215;p33"/>
          <p:cNvSpPr/>
          <p:nvPr>
            <p:custDataLst>
              <p:tags r:id="rId23"/>
            </p:custDataLst>
          </p:nvPr>
        </p:nvSpPr>
        <p:spPr>
          <a:xfrm>
            <a:off x="4532707" y="4488076"/>
            <a:ext cx="107156" cy="123587"/>
          </a:xfrm>
          <a:prstGeom prst="ellipse">
            <a:avLst/>
          </a:prstGeom>
          <a:solidFill>
            <a:srgbClr val="C00000"/>
          </a:solidFill>
          <a:ln w="22225" cap="rnd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6" name="Google Shape;216;p33"/>
          <p:cNvSpPr/>
          <p:nvPr>
            <p:custDataLst>
              <p:tags r:id="rId24"/>
            </p:custDataLst>
          </p:nvPr>
        </p:nvSpPr>
        <p:spPr>
          <a:xfrm>
            <a:off x="5855494" y="3177384"/>
            <a:ext cx="120253" cy="100013"/>
          </a:xfrm>
          <a:prstGeom prst="rect">
            <a:avLst/>
          </a:prstGeom>
          <a:solidFill>
            <a:srgbClr val="0070C0"/>
          </a:solidFill>
          <a:ln w="22225" cap="rnd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7" name="Google Shape;217;p33"/>
          <p:cNvSpPr/>
          <p:nvPr>
            <p:custDataLst>
              <p:tags r:id="rId25"/>
            </p:custDataLst>
          </p:nvPr>
        </p:nvSpPr>
        <p:spPr>
          <a:xfrm>
            <a:off x="6486525" y="3679436"/>
            <a:ext cx="120253" cy="100013"/>
          </a:xfrm>
          <a:prstGeom prst="rect">
            <a:avLst/>
          </a:prstGeom>
          <a:solidFill>
            <a:srgbClr val="0070C0"/>
          </a:solidFill>
          <a:ln w="22225" cap="rnd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33"/>
          <p:cNvSpPr/>
          <p:nvPr>
            <p:custDataLst>
              <p:tags r:id="rId26"/>
            </p:custDataLst>
          </p:nvPr>
        </p:nvSpPr>
        <p:spPr>
          <a:xfrm>
            <a:off x="6486525" y="3178758"/>
            <a:ext cx="120253" cy="100013"/>
          </a:xfrm>
          <a:prstGeom prst="rect">
            <a:avLst/>
          </a:prstGeom>
          <a:solidFill>
            <a:srgbClr val="0070C0"/>
          </a:solidFill>
          <a:ln w="22225" cap="rnd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33"/>
          <p:cNvSpPr/>
          <p:nvPr>
            <p:custDataLst>
              <p:tags r:id="rId27"/>
            </p:custDataLst>
          </p:nvPr>
        </p:nvSpPr>
        <p:spPr>
          <a:xfrm>
            <a:off x="6632376" y="3026164"/>
            <a:ext cx="120253" cy="100013"/>
          </a:xfrm>
          <a:prstGeom prst="rect">
            <a:avLst/>
          </a:prstGeom>
          <a:solidFill>
            <a:srgbClr val="0070C0"/>
          </a:solidFill>
          <a:ln w="22225" cap="rnd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3"/>
          <p:cNvSpPr/>
          <p:nvPr>
            <p:custDataLst>
              <p:tags r:id="rId28"/>
            </p:custDataLst>
          </p:nvPr>
        </p:nvSpPr>
        <p:spPr>
          <a:xfrm>
            <a:off x="6999683" y="3648849"/>
            <a:ext cx="120253" cy="100013"/>
          </a:xfrm>
          <a:prstGeom prst="rect">
            <a:avLst/>
          </a:prstGeom>
          <a:solidFill>
            <a:srgbClr val="0070C0"/>
          </a:solidFill>
          <a:ln w="22225" cap="rnd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3"/>
          <p:cNvSpPr/>
          <p:nvPr>
            <p:custDataLst>
              <p:tags r:id="rId29"/>
            </p:custDataLst>
          </p:nvPr>
        </p:nvSpPr>
        <p:spPr>
          <a:xfrm>
            <a:off x="6735960" y="3148713"/>
            <a:ext cx="120253" cy="100013"/>
          </a:xfrm>
          <a:prstGeom prst="rect">
            <a:avLst/>
          </a:prstGeom>
          <a:solidFill>
            <a:srgbClr val="0070C0"/>
          </a:solidFill>
          <a:ln w="22225" cap="rnd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3"/>
          <p:cNvSpPr/>
          <p:nvPr>
            <p:custDataLst>
              <p:tags r:id="rId30"/>
            </p:custDataLst>
          </p:nvPr>
        </p:nvSpPr>
        <p:spPr>
          <a:xfrm>
            <a:off x="7231857" y="3507665"/>
            <a:ext cx="120253" cy="100013"/>
          </a:xfrm>
          <a:prstGeom prst="rect">
            <a:avLst/>
          </a:prstGeom>
          <a:solidFill>
            <a:srgbClr val="0070C0"/>
          </a:solidFill>
          <a:ln w="22225" cap="rnd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3" name="Google Shape;223;p33"/>
          <p:cNvSpPr/>
          <p:nvPr>
            <p:custDataLst>
              <p:tags r:id="rId31"/>
            </p:custDataLst>
          </p:nvPr>
        </p:nvSpPr>
        <p:spPr>
          <a:xfrm>
            <a:off x="7071122" y="2871359"/>
            <a:ext cx="120253" cy="100013"/>
          </a:xfrm>
          <a:prstGeom prst="rect">
            <a:avLst/>
          </a:prstGeom>
          <a:solidFill>
            <a:srgbClr val="0070C0"/>
          </a:solidFill>
          <a:ln w="22225" cap="rnd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4" name="Google Shape;224;p33"/>
          <p:cNvSpPr/>
          <p:nvPr>
            <p:custDataLst>
              <p:tags r:id="rId32"/>
            </p:custDataLst>
          </p:nvPr>
        </p:nvSpPr>
        <p:spPr>
          <a:xfrm>
            <a:off x="5973988" y="2351340"/>
            <a:ext cx="120253" cy="100013"/>
          </a:xfrm>
          <a:prstGeom prst="rect">
            <a:avLst/>
          </a:prstGeom>
          <a:solidFill>
            <a:srgbClr val="0070C0"/>
          </a:solidFill>
          <a:ln w="22225" cap="rnd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5" name="Google Shape;225;p33"/>
          <p:cNvSpPr/>
          <p:nvPr>
            <p:custDataLst>
              <p:tags r:id="rId33"/>
            </p:custDataLst>
          </p:nvPr>
        </p:nvSpPr>
        <p:spPr>
          <a:xfrm>
            <a:off x="7461051" y="2910292"/>
            <a:ext cx="120253" cy="100013"/>
          </a:xfrm>
          <a:prstGeom prst="rect">
            <a:avLst/>
          </a:prstGeom>
          <a:solidFill>
            <a:srgbClr val="0070C0"/>
          </a:solidFill>
          <a:ln w="22225" cap="rnd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6" name="Google Shape;226;p33"/>
          <p:cNvSpPr/>
          <p:nvPr>
            <p:custDataLst>
              <p:tags r:id="rId34"/>
            </p:custDataLst>
          </p:nvPr>
        </p:nvSpPr>
        <p:spPr>
          <a:xfrm>
            <a:off x="6943725" y="2583192"/>
            <a:ext cx="120253" cy="100013"/>
          </a:xfrm>
          <a:prstGeom prst="rect">
            <a:avLst/>
          </a:prstGeom>
          <a:solidFill>
            <a:srgbClr val="0070C0"/>
          </a:solidFill>
          <a:ln w="22225" cap="rnd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27" name="Google Shape;227;p33"/>
          <p:cNvCxnSpPr/>
          <p:nvPr>
            <p:custDataLst>
              <p:tags r:id="rId35"/>
            </p:custDataLst>
          </p:nvPr>
        </p:nvCxnSpPr>
        <p:spPr>
          <a:xfrm rot="10800000" flipH="1">
            <a:off x="6834188" y="4673457"/>
            <a:ext cx="626863" cy="748649"/>
          </a:xfrm>
          <a:prstGeom prst="straightConnector1">
            <a:avLst/>
          </a:prstGeom>
          <a:noFill/>
          <a:ln w="12700" cap="rnd" cmpd="sng">
            <a:solidFill>
              <a:srgbClr val="942B0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8" name="Google Shape;228;p33"/>
          <p:cNvCxnSpPr/>
          <p:nvPr>
            <p:custDataLst>
              <p:tags r:id="rId36"/>
            </p:custDataLst>
          </p:nvPr>
        </p:nvCxnSpPr>
        <p:spPr>
          <a:xfrm>
            <a:off x="4086330" y="2837196"/>
            <a:ext cx="2926776" cy="2709299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29" name="Google Shape;229;p33"/>
          <p:cNvCxnSpPr/>
          <p:nvPr>
            <p:custDataLst>
              <p:tags r:id="rId37"/>
            </p:custDataLst>
          </p:nvPr>
        </p:nvCxnSpPr>
        <p:spPr>
          <a:xfrm>
            <a:off x="4727646" y="2133826"/>
            <a:ext cx="2926776" cy="2709299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35;p34">
            <a:extLst>
              <a:ext uri="{FF2B5EF4-FFF2-40B4-BE49-F238E27FC236}">
                <a16:creationId xmlns:a16="http://schemas.microsoft.com/office/drawing/2014/main" xmlns="" id="{2F64C210-9F7F-4467-A6C1-20DFA557F241}"/>
              </a:ext>
            </a:extLst>
          </p:cNvPr>
          <p:cNvPicPr preferRelativeResize="0"/>
          <p:nvPr>
            <p:custDataLst>
              <p:tags r:id="rId1"/>
            </p:custDataLst>
          </p:nvPr>
        </p:nvPicPr>
        <p:blipFill rotWithShape="1">
          <a:blip r:embed="rId9">
            <a:alphaModFix/>
          </a:blip>
          <a:srcRect/>
          <a:stretch/>
        </p:blipFill>
        <p:spPr>
          <a:xfrm>
            <a:off x="581192" y="1916029"/>
            <a:ext cx="4694243" cy="4362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8;p34">
            <a:extLst>
              <a:ext uri="{FF2B5EF4-FFF2-40B4-BE49-F238E27FC236}">
                <a16:creationId xmlns:a16="http://schemas.microsoft.com/office/drawing/2014/main" xmlns="" id="{52505F5F-8375-4B03-AE83-0E2CB9C375E3}"/>
              </a:ext>
            </a:extLst>
          </p:cNvPr>
          <p:cNvPicPr preferRelativeResize="0"/>
          <p:nvPr>
            <p:custDataLst>
              <p:tags r:id="rId2"/>
            </p:custDataLst>
          </p:nvPr>
        </p:nvPicPr>
        <p:blipFill rotWithShape="1">
          <a:blip r:embed="rId10">
            <a:alphaModFix/>
          </a:blip>
          <a:srcRect/>
          <a:stretch/>
        </p:blipFill>
        <p:spPr>
          <a:xfrm>
            <a:off x="6975925" y="1916029"/>
            <a:ext cx="4686542" cy="436288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ILLUSTRATION</a:t>
            </a:r>
          </a:p>
        </p:txBody>
      </p:sp>
      <p:sp>
        <p:nvSpPr>
          <p:cNvPr id="236" name="Google Shape;236;p34"/>
          <p:cNvSpPr/>
          <p:nvPr>
            <p:custDataLst>
              <p:tags r:id="rId4"/>
            </p:custDataLst>
          </p:nvPr>
        </p:nvSpPr>
        <p:spPr>
          <a:xfrm>
            <a:off x="7791436" y="-4207"/>
            <a:ext cx="44005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[Illustrations tirées de </a:t>
            </a:r>
            <a:r>
              <a:rPr lang="fr-CA" sz="14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fr-CA" sz="14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Elements</a:t>
            </a:r>
            <a:r>
              <a:rPr lang="fr-CA" sz="14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fr-CA" sz="14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Statistical</a:t>
            </a:r>
            <a:r>
              <a:rPr lang="fr-CA" sz="14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Learning</a:t>
            </a:r>
            <a:r>
              <a:rPr lang="fr-CA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</p:txBody>
      </p:sp>
      <p:sp>
        <p:nvSpPr>
          <p:cNvPr id="237" name="Google Shape;237;p34"/>
          <p:cNvSpPr/>
          <p:nvPr>
            <p:custDataLst>
              <p:tags r:id="rId5"/>
            </p:custDataLst>
          </p:nvPr>
        </p:nvSpPr>
        <p:spPr>
          <a:xfrm>
            <a:off x="581192" y="5909582"/>
            <a:ext cx="2861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Classificateur de régression linéaire</a:t>
            </a:r>
          </a:p>
        </p:txBody>
      </p:sp>
      <p:sp>
        <p:nvSpPr>
          <p:cNvPr id="239" name="Google Shape;239;p34"/>
          <p:cNvSpPr/>
          <p:nvPr>
            <p:custDataLst>
              <p:tags r:id="rId6"/>
            </p:custDataLst>
          </p:nvPr>
        </p:nvSpPr>
        <p:spPr>
          <a:xfrm>
            <a:off x="6975925" y="5909582"/>
            <a:ext cx="25298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Classificateur bayésien optimal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44;p35">
            <a:extLst>
              <a:ext uri="{FF2B5EF4-FFF2-40B4-BE49-F238E27FC236}">
                <a16:creationId xmlns:a16="http://schemas.microsoft.com/office/drawing/2014/main" xmlns="" id="{E043C5A7-6C66-42E0-8BB7-A6E76B4B8D6D}"/>
              </a:ext>
            </a:extLst>
          </p:cNvPr>
          <p:cNvPicPr preferRelativeResize="0"/>
          <p:nvPr>
            <p:custDataLst>
              <p:tags r:id="rId1"/>
            </p:custDataLst>
          </p:nvPr>
        </p:nvPicPr>
        <p:blipFill rotWithShape="1">
          <a:blip r:embed="rId9">
            <a:alphaModFix/>
          </a:blip>
          <a:srcRect/>
          <a:stretch/>
        </p:blipFill>
        <p:spPr>
          <a:xfrm>
            <a:off x="7222331" y="2052987"/>
            <a:ext cx="4474731" cy="416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5;p35">
            <a:extLst>
              <a:ext uri="{FF2B5EF4-FFF2-40B4-BE49-F238E27FC236}">
                <a16:creationId xmlns:a16="http://schemas.microsoft.com/office/drawing/2014/main" xmlns="" id="{8D76AE9D-4BFE-4050-9DC1-796E3AB5F9A1}"/>
              </a:ext>
            </a:extLst>
          </p:cNvPr>
          <p:cNvPicPr preferRelativeResize="0"/>
          <p:nvPr>
            <p:custDataLst>
              <p:tags r:id="rId2"/>
            </p:custDataLst>
          </p:nvPr>
        </p:nvPicPr>
        <p:blipFill rotWithShape="1">
          <a:blip r:embed="rId10">
            <a:alphaModFix/>
          </a:blip>
          <a:srcRect/>
          <a:stretch/>
        </p:blipFill>
        <p:spPr>
          <a:xfrm>
            <a:off x="494938" y="2052987"/>
            <a:ext cx="4398433" cy="416921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ILLUSTRATION</a:t>
            </a:r>
          </a:p>
        </p:txBody>
      </p:sp>
      <p:sp>
        <p:nvSpPr>
          <p:cNvPr id="247" name="Google Shape;247;p35"/>
          <p:cNvSpPr/>
          <p:nvPr>
            <p:custDataLst>
              <p:tags r:id="rId4"/>
            </p:custDataLst>
          </p:nvPr>
        </p:nvSpPr>
        <p:spPr>
          <a:xfrm>
            <a:off x="7791436" y="-4207"/>
            <a:ext cx="44005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[Illustrations tirées de </a:t>
            </a:r>
            <a:r>
              <a:rPr lang="fr-CA" sz="14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fr-CA" sz="14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Elements</a:t>
            </a:r>
            <a:r>
              <a:rPr lang="fr-CA" sz="14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fr-CA" sz="14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Statistical</a:t>
            </a:r>
            <a:r>
              <a:rPr lang="fr-CA" sz="14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Learning</a:t>
            </a:r>
            <a:r>
              <a:rPr lang="fr-CA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</p:txBody>
      </p:sp>
      <p:sp>
        <p:nvSpPr>
          <p:cNvPr id="248" name="Google Shape;248;p35"/>
          <p:cNvSpPr/>
          <p:nvPr>
            <p:custDataLst>
              <p:tags r:id="rId5"/>
            </p:custDataLst>
          </p:nvPr>
        </p:nvSpPr>
        <p:spPr>
          <a:xfrm>
            <a:off x="494938" y="5852874"/>
            <a:ext cx="16974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Classificateur 1NN</a:t>
            </a:r>
          </a:p>
        </p:txBody>
      </p:sp>
      <p:sp>
        <p:nvSpPr>
          <p:cNvPr id="249" name="Google Shape;249;p35"/>
          <p:cNvSpPr/>
          <p:nvPr>
            <p:custDataLst>
              <p:tags r:id="rId6"/>
            </p:custDataLst>
          </p:nvPr>
        </p:nvSpPr>
        <p:spPr>
          <a:xfrm>
            <a:off x="7222331" y="5849358"/>
            <a:ext cx="16417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Classificateur 15NN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ARBRES DE DÉCISION</a:t>
            </a:r>
          </a:p>
        </p:txBody>
      </p:sp>
      <p:sp>
        <p:nvSpPr>
          <p:cNvPr id="255" name="Google Shape;255;p36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3" y="2180496"/>
            <a:ext cx="4023858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Les arbres de décision constituent probablement la plus </a:t>
            </a:r>
            <a:r>
              <a:rPr lang="fr-CA" b="1" dirty="0"/>
              <a:t>intuitive</a:t>
            </a:r>
            <a:r>
              <a:rPr lang="fr-CA" dirty="0"/>
              <a:t> de ces méthodes : la classification s’effectue en suivant un tracé le long d’un arbre, de ses </a:t>
            </a:r>
            <a:r>
              <a:rPr lang="fr-CA" b="1" dirty="0"/>
              <a:t>racines</a:t>
            </a:r>
            <a:r>
              <a:rPr lang="fr-CA" dirty="0"/>
              <a:t>, à travers ses </a:t>
            </a:r>
            <a:r>
              <a:rPr lang="fr-CA" b="1" dirty="0"/>
              <a:t>branches</a:t>
            </a:r>
            <a:r>
              <a:rPr lang="fr-CA" dirty="0"/>
              <a:t>, pour se terminer dans ses </a:t>
            </a:r>
            <a:r>
              <a:rPr lang="fr-CA" b="1" dirty="0"/>
              <a:t>feuilles</a:t>
            </a:r>
            <a:r>
              <a:rPr lang="fr-CA" dirty="0"/>
              <a:t>.</a:t>
            </a:r>
          </a:p>
        </p:txBody>
      </p:sp>
      <p:sp>
        <p:nvSpPr>
          <p:cNvPr id="256" name="Google Shape;256;p36"/>
          <p:cNvSpPr/>
          <p:nvPr>
            <p:custDataLst>
              <p:tags r:id="rId3"/>
            </p:custDataLst>
          </p:nvPr>
        </p:nvSpPr>
        <p:spPr>
          <a:xfrm>
            <a:off x="7349109" y="0"/>
            <a:ext cx="47916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[adapté de A. </a:t>
            </a:r>
            <a:r>
              <a:rPr lang="fr-CA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</a:t>
            </a:r>
            <a:r>
              <a:rPr lang="fr-CA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K. </a:t>
            </a:r>
            <a:r>
              <a:rPr lang="fr-CA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Soo</a:t>
            </a:r>
            <a:r>
              <a:rPr lang="fr-CA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CA" sz="14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Numsense</a:t>
            </a:r>
            <a:r>
              <a:rPr lang="fr-CA" sz="14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r>
              <a:rPr lang="fr-CA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CA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Surviving</a:t>
            </a:r>
            <a:r>
              <a:rPr lang="fr-CA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fr-CA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Disaster</a:t>
            </a:r>
            <a:r>
              <a:rPr lang="fr-CA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</p:txBody>
      </p:sp>
      <p:pic>
        <p:nvPicPr>
          <p:cNvPr id="5" name="Google Shape;257;p36">
            <a:extLst>
              <a:ext uri="{FF2B5EF4-FFF2-40B4-BE49-F238E27FC236}">
                <a16:creationId xmlns:a16="http://schemas.microsoft.com/office/drawing/2014/main" xmlns="" id="{C7AC8587-5AF1-43D4-BE8B-251C52999DB2}"/>
              </a:ext>
            </a:extLst>
          </p:cNvPr>
          <p:cNvPicPr preferRelativeResize="0"/>
          <p:nvPr>
            <p:custDataLst>
              <p:tags r:id="rId4"/>
            </p:custDataLst>
          </p:nvPr>
        </p:nvPicPr>
        <p:blipFill rotWithShape="1">
          <a:blip r:embed="rId7">
            <a:alphaModFix/>
          </a:blip>
          <a:srcRect/>
          <a:stretch/>
        </p:blipFill>
        <p:spPr>
          <a:xfrm>
            <a:off x="5285699" y="2301778"/>
            <a:ext cx="6644082" cy="3692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ARBRES DE DÉCISION</a:t>
            </a:r>
          </a:p>
        </p:txBody>
      </p:sp>
      <p:sp>
        <p:nvSpPr>
          <p:cNvPr id="263" name="Google Shape;263;p37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Afin d’effectuer une </a:t>
            </a:r>
            <a:r>
              <a:rPr lang="fr-CA" b="1" dirty="0"/>
              <a:t>prédiction</a:t>
            </a:r>
            <a:r>
              <a:rPr lang="fr-CA" dirty="0"/>
              <a:t> pour une nouvelle instance, suivez le tracé le long de l’arbre, lisant la prédiction directement une fois qu’une feuille est atteinte. </a:t>
            </a:r>
          </a:p>
          <a:p>
            <a:pPr marL="0" lvl="0" indent="0" algn="just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460"/>
              <a:buNone/>
            </a:pPr>
            <a:endParaRPr lang="fr-CA" sz="500" dirty="0"/>
          </a:p>
          <a:p>
            <a:pPr marL="0" lvl="0" indent="0" algn="just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Créer l’arbre et suivre le tracé peuvent </a:t>
            </a:r>
            <a:r>
              <a:rPr lang="fr-CA" b="1" dirty="0"/>
              <a:t>prendre du temps </a:t>
            </a:r>
            <a:r>
              <a:rPr lang="fr-CA" dirty="0"/>
              <a:t>s’il y a trop de variables.</a:t>
            </a:r>
          </a:p>
          <a:p>
            <a:pPr marL="0" lvl="0" indent="0" algn="just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460"/>
              <a:buNone/>
            </a:pPr>
            <a:endParaRPr lang="fr-CA" sz="500" dirty="0"/>
          </a:p>
          <a:p>
            <a:pPr marL="0" lvl="0" indent="0" algn="just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L’exactitude des prévisions peut être préoccupante pour les arbres dont la croissance n’est pas </a:t>
            </a:r>
            <a:r>
              <a:rPr lang="fr-CA" b="1" dirty="0"/>
              <a:t>contrôlée</a:t>
            </a:r>
            <a:r>
              <a:rPr lang="fr-CA" dirty="0"/>
              <a:t>. Dans la pratique, le critère de </a:t>
            </a:r>
            <a:r>
              <a:rPr lang="fr-CA" b="1" dirty="0"/>
              <a:t>pureté</a:t>
            </a:r>
            <a:r>
              <a:rPr lang="fr-CA" dirty="0"/>
              <a:t> au niveau des feuilles est lié à de mauvais taux de prédiction pour de nouvelles instances.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d’autres critères sont souvent utilisés pour « élaguer » les arbres, ce qui peut conduire à des feuilles </a:t>
            </a:r>
            <a:r>
              <a:rPr lang="fr-CA" b="1" dirty="0"/>
              <a:t>impures</a:t>
            </a:r>
            <a:r>
              <a:rPr lang="fr-CA" dirty="0"/>
              <a:t> (c.-à-d. avec une entropie non triviale).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ALGORITHME DE L’ARBRE DE DÉCISION (ID3)</a:t>
            </a:r>
          </a:p>
        </p:txBody>
      </p:sp>
      <p:sp>
        <p:nvSpPr>
          <p:cNvPr id="269" name="Google Shape;269;p38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b="1" dirty="0">
                <a:latin typeface="Helvetica Neue"/>
                <a:ea typeface="Helvetica Neue"/>
                <a:cs typeface="Helvetica Neue"/>
                <a:sym typeface="Helvetica Neue"/>
              </a:rPr>
              <a:t>Tâche :</a:t>
            </a:r>
            <a:r>
              <a:rPr lang="fr-CA" dirty="0"/>
              <a:t> développer un arbre de décision à l’aide d’un ensemble de formation (un sous-ensemble de données pour lequel la classification correcte de la cible est connue).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b="1" dirty="0"/>
          </a:p>
          <a:p>
            <a:pPr marL="0" lvl="0" indent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b="1" dirty="0">
                <a:latin typeface="Helvetica Neue"/>
                <a:ea typeface="Helvetica Neue"/>
                <a:cs typeface="Helvetica Neue"/>
                <a:sym typeface="Helvetica Neue"/>
              </a:rPr>
              <a:t>Aperçu :</a:t>
            </a:r>
          </a:p>
          <a:p>
            <a:pPr marL="515937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ill Sans"/>
              <a:buAutoNum type="arabicPeriod"/>
            </a:pPr>
            <a:r>
              <a:rPr lang="fr-CA" dirty="0"/>
              <a:t>Répartir les données de formation (</a:t>
            </a:r>
            <a:r>
              <a:rPr lang="fr-CA" b="1" dirty="0">
                <a:latin typeface="Helvetica Neue"/>
                <a:ea typeface="Helvetica Neue"/>
                <a:cs typeface="Helvetica Neue"/>
                <a:sym typeface="Helvetica Neue"/>
              </a:rPr>
              <a:t>« parents »</a:t>
            </a:r>
            <a:r>
              <a:rPr lang="fr-CA" dirty="0"/>
              <a:t>) en sous-ensembles (</a:t>
            </a:r>
            <a:r>
              <a:rPr lang="fr-CA" b="1" dirty="0">
                <a:latin typeface="Helvetica Neue"/>
                <a:ea typeface="Helvetica Neue"/>
                <a:cs typeface="Helvetica Neue"/>
                <a:sym typeface="Helvetica Neue"/>
              </a:rPr>
              <a:t>« enfants »</a:t>
            </a:r>
            <a:r>
              <a:rPr lang="fr-CA" dirty="0"/>
              <a:t>), en utilisant les différents niveaux d’un attribut particulier.</a:t>
            </a:r>
          </a:p>
          <a:p>
            <a:pPr marL="515937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ill Sans"/>
              <a:buAutoNum type="arabicPeriod"/>
            </a:pPr>
            <a:r>
              <a:rPr lang="fr-CA" dirty="0"/>
              <a:t>Calculer le </a:t>
            </a:r>
            <a:r>
              <a:rPr lang="fr-CA" b="1" dirty="0">
                <a:latin typeface="Helvetica Neue"/>
                <a:ea typeface="Helvetica Neue"/>
                <a:cs typeface="Helvetica Neue"/>
                <a:sym typeface="Helvetica Neue"/>
              </a:rPr>
              <a:t>gain d’information</a:t>
            </a:r>
            <a:r>
              <a:rPr lang="fr-CA" dirty="0"/>
              <a:t> pour chaque sous-ensemble</a:t>
            </a:r>
          </a:p>
          <a:p>
            <a:pPr marL="515937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ill Sans"/>
              <a:buAutoNum type="arabicPeriod"/>
            </a:pPr>
            <a:r>
              <a:rPr lang="fr-CA" dirty="0"/>
              <a:t>Sélectionner la répartition la </a:t>
            </a:r>
            <a:r>
              <a:rPr lang="fr-CA" b="1" dirty="0">
                <a:latin typeface="Helvetica Neue"/>
                <a:ea typeface="Helvetica Neue"/>
                <a:cs typeface="Helvetica Neue"/>
                <a:sym typeface="Helvetica Neue"/>
              </a:rPr>
              <a:t>plus avantageuse</a:t>
            </a:r>
          </a:p>
          <a:p>
            <a:pPr marL="515937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ill Sans"/>
              <a:buAutoNum type="arabicPeriod"/>
            </a:pPr>
            <a:r>
              <a:rPr lang="fr-CA" dirty="0"/>
              <a:t>Répéter l’opération pour chaque nœud jusqu’à ce que certains des critères de </a:t>
            </a:r>
            <a:r>
              <a:rPr lang="fr-CA" b="1" dirty="0">
                <a:latin typeface="Helvetica Neue"/>
                <a:ea typeface="Helvetica Neue"/>
                <a:cs typeface="Helvetica Neue"/>
                <a:sym typeface="Helvetica Neue"/>
              </a:rPr>
              <a:t>feuille</a:t>
            </a:r>
            <a:r>
              <a:rPr lang="fr-CA" dirty="0"/>
              <a:t> soient respectés (chaque élément de la feuille a la même classification?)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fr-CA" dirty="0"/>
              <a:t>ÉTUDE DE CAS : VÉRIFICATION FISCALE DU MINNESOTA</a:t>
            </a:r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fr-CA" dirty="0"/>
              <a:t>CLASSIFICATION ET ESTIMATION DE LA VALEUR</a:t>
            </a:r>
          </a:p>
        </p:txBody>
      </p:sp>
      <p:sp>
        <p:nvSpPr>
          <p:cNvPr id="70" name="Google Shape;70;p12"/>
          <p:cNvSpPr/>
          <p:nvPr>
            <p:custDataLst>
              <p:tags r:id="rId3"/>
            </p:custDataLst>
          </p:nvPr>
        </p:nvSpPr>
        <p:spPr>
          <a:xfrm>
            <a:off x="574843" y="5141973"/>
            <a:ext cx="11029614" cy="97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Sélection de la vérification fiscale basée sur l’exploration des données : une étude de cas d’un projet pilote du « Minnesota </a:t>
            </a:r>
            <a:r>
              <a:rPr lang="fr-CA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</a:t>
            </a:r>
            <a:r>
              <a:rPr lang="fr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Revenue »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A" sz="1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(Hsu, W., </a:t>
            </a:r>
            <a:r>
              <a:rPr lang="fr-CA" sz="1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Pathak</a:t>
            </a:r>
            <a:r>
              <a:rPr lang="fr-CA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N., </a:t>
            </a:r>
            <a:r>
              <a:rPr lang="fr-CA" sz="1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Srivatsava</a:t>
            </a:r>
            <a:r>
              <a:rPr lang="fr-CA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J., </a:t>
            </a:r>
            <a:r>
              <a:rPr lang="fr-CA" sz="1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Tschida</a:t>
            </a:r>
            <a:r>
              <a:rPr lang="fr-CA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CA" sz="1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Bjorklund</a:t>
            </a:r>
            <a:r>
              <a:rPr lang="fr-CA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E. [2013], </a:t>
            </a:r>
            <a:r>
              <a:rPr lang="fr-CA" sz="14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 Word Data Mining Applications</a:t>
            </a:r>
            <a:r>
              <a:rPr lang="fr-CA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CA" sz="1400" i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Annals</a:t>
            </a:r>
            <a:r>
              <a:rPr lang="fr-CA" sz="14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Information </a:t>
            </a:r>
            <a:r>
              <a:rPr lang="fr-CA" sz="1400" i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Systems</a:t>
            </a:r>
            <a:r>
              <a:rPr lang="fr-CA" sz="14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fr-CA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v.17, Springer</a:t>
            </a:r>
            <a:r>
              <a:rPr lang="fr-CA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fr-CA" sz="18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custDataLst>
              <p:tags r:id="rId1"/>
            </p:custDataLst>
          </p:nvPr>
        </p:nvSpPr>
        <p:spPr>
          <a:xfrm>
            <a:off x="2471927" y="0"/>
            <a:ext cx="9720073" cy="314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3037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fr-CA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[Provost &amp; Fawcett, </a:t>
            </a:r>
            <a:r>
              <a:rPr lang="fr-CA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Science for Business</a:t>
            </a:r>
            <a:r>
              <a:rPr lang="fr-CA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</p:txBody>
      </p:sp>
      <p:sp>
        <p:nvSpPr>
          <p:cNvPr id="3" name="Google Shape;274;p39">
            <a:extLst>
              <a:ext uri="{FF2B5EF4-FFF2-40B4-BE49-F238E27FC236}">
                <a16:creationId xmlns:a16="http://schemas.microsoft.com/office/drawing/2014/main" xmlns="" id="{293C00AD-FB49-46C8-B0CA-6F9E5CA9A45B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7003257" y="1604169"/>
            <a:ext cx="5110162" cy="43513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t="-16276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208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54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Char char="◼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207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70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CA"/>
              <a:t> </a:t>
            </a:r>
          </a:p>
        </p:txBody>
      </p:sp>
      <p:pic>
        <p:nvPicPr>
          <p:cNvPr id="4" name="Google Shape;275;p39">
            <a:extLst>
              <a:ext uri="{FF2B5EF4-FFF2-40B4-BE49-F238E27FC236}">
                <a16:creationId xmlns:a16="http://schemas.microsoft.com/office/drawing/2014/main" xmlns="" id="{C8481B70-FC13-4FA0-8C6B-6C723560BA6A}"/>
              </a:ext>
            </a:extLst>
          </p:cNvPr>
          <p:cNvPicPr preferRelativeResize="0"/>
          <p:nvPr>
            <p:custDataLst>
              <p:tags r:id="rId3"/>
            </p:custDataLst>
          </p:nvPr>
        </p:nvPicPr>
        <p:blipFill rotWithShape="1">
          <a:blip r:embed="rId7">
            <a:alphaModFix/>
          </a:blip>
          <a:srcRect/>
          <a:stretch/>
        </p:blipFill>
        <p:spPr>
          <a:xfrm>
            <a:off x="315685" y="340428"/>
            <a:ext cx="6104972" cy="6003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custDataLst>
              <p:tags r:id="rId1"/>
            </p:custDataLst>
          </p:nvPr>
        </p:nvSpPr>
        <p:spPr>
          <a:xfrm>
            <a:off x="2471927" y="0"/>
            <a:ext cx="9720073" cy="314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3037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fr-CA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[Provost &amp; Fawcett, </a:t>
            </a:r>
            <a:r>
              <a:rPr lang="fr-CA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Science for Business</a:t>
            </a:r>
            <a:r>
              <a:rPr lang="fr-CA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</p:txBody>
      </p:sp>
      <p:sp>
        <p:nvSpPr>
          <p:cNvPr id="3" name="Google Shape;281;p40">
            <a:extLst>
              <a:ext uri="{FF2B5EF4-FFF2-40B4-BE49-F238E27FC236}">
                <a16:creationId xmlns:a16="http://schemas.microsoft.com/office/drawing/2014/main" xmlns="" id="{7AD7FCAF-5D2B-4ED8-9774-4A5EED99B09D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705599" y="1756454"/>
            <a:ext cx="6096000" cy="43513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206" t="-23255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208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54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Char char="◼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207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70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CA"/>
              <a:t> </a:t>
            </a:r>
          </a:p>
        </p:txBody>
      </p:sp>
      <p:pic>
        <p:nvPicPr>
          <p:cNvPr id="4" name="Google Shape;282;p40">
            <a:extLst>
              <a:ext uri="{FF2B5EF4-FFF2-40B4-BE49-F238E27FC236}">
                <a16:creationId xmlns:a16="http://schemas.microsoft.com/office/drawing/2014/main" xmlns="" id="{9C2AFE48-8E7D-41B6-9FCE-37AFCF8A2475}"/>
              </a:ext>
            </a:extLst>
          </p:cNvPr>
          <p:cNvPicPr preferRelativeResize="0"/>
          <p:nvPr>
            <p:custDataLst>
              <p:tags r:id="rId3"/>
            </p:custDataLst>
          </p:nvPr>
        </p:nvPicPr>
        <p:blipFill rotWithShape="1">
          <a:blip r:embed="rId7">
            <a:alphaModFix/>
          </a:blip>
          <a:srcRect/>
          <a:stretch/>
        </p:blipFill>
        <p:spPr>
          <a:xfrm>
            <a:off x="315684" y="856480"/>
            <a:ext cx="6389915" cy="5251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DISCUSSION</a:t>
            </a:r>
          </a:p>
        </p:txBody>
      </p:sp>
      <p:sp>
        <p:nvSpPr>
          <p:cNvPr id="290" name="Google Shape;290;p41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Quelle est la répartition la plus avantageuse?</a:t>
            </a: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2208"/>
              <a:buNone/>
            </a:pPr>
            <a:endParaRPr lang="fr-CA" dirty="0"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En quoi le choix des algorithmes dépend-il des données et des types de données disponibles, et de l’objectif de la prévision?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EXERCICE</a:t>
            </a:r>
          </a:p>
        </p:txBody>
      </p:sp>
      <p:sp>
        <p:nvSpPr>
          <p:cNvPr id="297" name="Google Shape;297;p42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804" t="-304" r="-804" b="-2140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 </a:t>
            </a:r>
          </a:p>
        </p:txBody>
      </p:sp>
      <p:sp>
        <p:nvSpPr>
          <p:cNvPr id="298" name="Google Shape;298;p42"/>
          <p:cNvSpPr txBox="1"/>
          <p:nvPr>
            <p:custDataLst>
              <p:tags r:id="rId3"/>
            </p:custDataLst>
          </p:nvPr>
        </p:nvSpPr>
        <p:spPr>
          <a:xfrm>
            <a:off x="2471927" y="0"/>
            <a:ext cx="9720073" cy="314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3037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fr-CA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fr-CA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Shmueli</a:t>
            </a:r>
            <a:r>
              <a:rPr lang="fr-CA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et al., </a:t>
            </a:r>
            <a:r>
              <a:rPr lang="fr-CA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Mining for Business Analytics</a:t>
            </a:r>
            <a:r>
              <a:rPr lang="fr-CA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EXERCICE</a:t>
            </a:r>
          </a:p>
        </p:txBody>
      </p:sp>
      <p:sp>
        <p:nvSpPr>
          <p:cNvPr id="305" name="Google Shape;305;p43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3147845" cy="414076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l="-2810" r="-2408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 </a:t>
            </a:r>
          </a:p>
        </p:txBody>
      </p:sp>
      <p:sp>
        <p:nvSpPr>
          <p:cNvPr id="306" name="Google Shape;306;p43"/>
          <p:cNvSpPr txBox="1"/>
          <p:nvPr>
            <p:custDataLst>
              <p:tags r:id="rId3"/>
            </p:custDataLst>
          </p:nvPr>
        </p:nvSpPr>
        <p:spPr>
          <a:xfrm>
            <a:off x="2471927" y="0"/>
            <a:ext cx="9720073" cy="314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3037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fr-CA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fr-CA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Shmueli</a:t>
            </a:r>
            <a:r>
              <a:rPr lang="fr-CA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et al., </a:t>
            </a:r>
            <a:r>
              <a:rPr lang="fr-CA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Mining for Business Analytics</a:t>
            </a:r>
            <a:r>
              <a:rPr lang="fr-CA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</p:txBody>
      </p:sp>
      <p:pic>
        <p:nvPicPr>
          <p:cNvPr id="307" name="Google Shape;307;p43"/>
          <p:cNvPicPr preferRelativeResize="0"/>
          <p:nvPr>
            <p:custDataLst>
              <p:tags r:id="rId4"/>
            </p:custDataLst>
          </p:nvPr>
        </p:nvPicPr>
        <p:blipFill rotWithShape="1">
          <a:blip r:embed="rId11">
            <a:alphaModFix/>
          </a:blip>
          <a:srcRect/>
          <a:stretch/>
        </p:blipFill>
        <p:spPr>
          <a:xfrm>
            <a:off x="4084479" y="2530981"/>
            <a:ext cx="3408680" cy="343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3"/>
          <p:cNvPicPr preferRelativeResize="0"/>
          <p:nvPr>
            <p:custDataLst>
              <p:tags r:id="rId5"/>
            </p:custDataLst>
          </p:nvPr>
        </p:nvPicPr>
        <p:blipFill rotWithShape="1">
          <a:blip r:embed="rId12">
            <a:alphaModFix/>
          </a:blip>
          <a:srcRect/>
          <a:stretch/>
        </p:blipFill>
        <p:spPr>
          <a:xfrm>
            <a:off x="8426283" y="2530981"/>
            <a:ext cx="3184525" cy="343979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3"/>
          <p:cNvSpPr txBox="1"/>
          <p:nvPr>
            <p:custDataLst>
              <p:tags r:id="rId6"/>
            </p:custDataLst>
          </p:nvPr>
        </p:nvSpPr>
        <p:spPr>
          <a:xfrm>
            <a:off x="5266176" y="2104356"/>
            <a:ext cx="1045285" cy="42662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l="-8433" t="-20586" b="-3234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dirty="0">
                <a:latin typeface="Gill Sans"/>
                <a:ea typeface="Gill Sans"/>
                <a:cs typeface="Gill Sans"/>
                <a:sym typeface="Gill Sans"/>
              </a:rPr>
              <a:t> </a:t>
            </a:r>
          </a:p>
        </p:txBody>
      </p:sp>
      <p:sp>
        <p:nvSpPr>
          <p:cNvPr id="310" name="Google Shape;310;p43"/>
          <p:cNvSpPr txBox="1"/>
          <p:nvPr>
            <p:custDataLst>
              <p:tags r:id="rId7"/>
            </p:custDataLst>
          </p:nvPr>
        </p:nvSpPr>
        <p:spPr>
          <a:xfrm>
            <a:off x="9033828" y="2103560"/>
            <a:ext cx="1045285" cy="42662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l="-5951" t="-11762" b="-2352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dirty="0">
                <a:latin typeface="Gill Sans"/>
                <a:ea typeface="Gill Sans"/>
                <a:cs typeface="Gill Sans"/>
                <a:sym typeface="Gill Sans"/>
              </a:rPr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EXERCICE</a:t>
            </a:r>
          </a:p>
        </p:txBody>
      </p:sp>
      <p:sp>
        <p:nvSpPr>
          <p:cNvPr id="316" name="Google Shape;316;p44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80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EXERCICE</a:t>
            </a:r>
          </a:p>
        </p:txBody>
      </p:sp>
      <p:sp>
        <p:nvSpPr>
          <p:cNvPr id="322" name="Google Shape;322;p45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80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fr-CA" dirty="0"/>
              <a:t>NOTES ET VALIDATION</a:t>
            </a:r>
          </a:p>
        </p:txBody>
      </p:sp>
      <p:sp>
        <p:nvSpPr>
          <p:cNvPr id="328" name="Google Shape;328;p46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fr-CA" dirty="0"/>
              <a:t>CLASSIFICATION ET ESTIMATION DE LA VALEUR</a:t>
            </a:r>
          </a:p>
        </p:txBody>
      </p:sp>
      <p:sp>
        <p:nvSpPr>
          <p:cNvPr id="329" name="Google Shape;329;p46"/>
          <p:cNvSpPr/>
          <p:nvPr>
            <p:custDataLst>
              <p:tags r:id="rId3"/>
            </p:custDataLst>
          </p:nvPr>
        </p:nvSpPr>
        <p:spPr>
          <a:xfrm>
            <a:off x="581192" y="5484926"/>
            <a:ext cx="1102961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« Des arbres, des forêts et des jungles au hasard, oh mon ... !!! »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(inconnu)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POINTS FORTS DES ARBRES DE DÉCISION</a:t>
            </a:r>
          </a:p>
        </p:txBody>
      </p:sp>
      <p:sp>
        <p:nvSpPr>
          <p:cNvPr id="335" name="Google Shape;335;p47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Modèle </a:t>
            </a:r>
            <a:r>
              <a:rPr lang="fr-CA" b="1" dirty="0"/>
              <a:t>Boîte blanche</a:t>
            </a:r>
          </a:p>
          <a:p>
            <a:pPr marL="630000" lvl="1" indent="-306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les prédictions peuvent toujours être expliquées en suivant les tracés appropriés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Peut être utilisé avec des ensembles de données </a:t>
            </a:r>
            <a:r>
              <a:rPr lang="fr-CA" b="1" dirty="0"/>
              <a:t>incomplets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b="1" dirty="0"/>
          </a:p>
          <a:p>
            <a:pPr marL="0" lvl="0" indent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Sélection des fonctions </a:t>
            </a:r>
            <a:r>
              <a:rPr lang="fr-CA" b="1" dirty="0"/>
              <a:t>intégrée</a:t>
            </a:r>
          </a:p>
          <a:p>
            <a:pPr marL="630000" lvl="1" indent="-306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les fonctions moins pertinentes n’ont pas tendance à être utilisées comme fonctions de répartition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Ne fait </a:t>
            </a:r>
            <a:r>
              <a:rPr lang="fr-CA" b="1" dirty="0"/>
              <a:t>aucune hypothèse </a:t>
            </a:r>
            <a:r>
              <a:rPr lang="fr-CA" dirty="0"/>
              <a:t>concernant</a:t>
            </a:r>
          </a:p>
          <a:p>
            <a:pPr marL="630000" lvl="1" indent="-306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l’indépendance, la variance constante, les distributions sous-jacentes, la colinéarité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CONTRAINTES DES ARBRES DE DÉCISION</a:t>
            </a:r>
          </a:p>
        </p:txBody>
      </p:sp>
      <p:sp>
        <p:nvSpPr>
          <p:cNvPr id="341" name="Google Shape;341;p48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sz="2000" b="1" dirty="0"/>
              <a:t>Pas aussi précis </a:t>
            </a:r>
            <a:r>
              <a:rPr lang="fr-CA" sz="2000" dirty="0"/>
              <a:t>que les autres algorithmes (habituellement)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900" b="1" dirty="0"/>
          </a:p>
          <a:p>
            <a:pPr marL="0" lvl="0" indent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sz="2000" b="1" dirty="0"/>
              <a:t>Pas robuste : </a:t>
            </a:r>
            <a:r>
              <a:rPr lang="fr-CA" sz="2000" dirty="0"/>
              <a:t>de petits changements dans l’ensemble de données de formation peuvent conduire à un arbre complètement différent, avec des prédictions complètement différentes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900" dirty="0"/>
          </a:p>
          <a:p>
            <a:pPr marL="0" lvl="0" indent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sz="2000" dirty="0"/>
              <a:t>Particulièrement vulnérable au </a:t>
            </a:r>
            <a:r>
              <a:rPr lang="fr-CA" sz="2000" b="1" dirty="0" err="1"/>
              <a:t>surajustement</a:t>
            </a:r>
            <a:r>
              <a:rPr lang="fr-CA" sz="2000" dirty="0"/>
              <a:t> en l’absence d’un « élagage » </a:t>
            </a:r>
          </a:p>
          <a:p>
            <a:pPr marL="630000" lvl="1" indent="-306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sz="1800" dirty="0"/>
              <a:t>les procédures « d’élagage » sont typiquement alambiquées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900" dirty="0"/>
          </a:p>
          <a:p>
            <a:pPr marL="0" lvl="0" indent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sz="2000" dirty="0"/>
              <a:t>L’apprentissage optimal de l’arbre de décision est </a:t>
            </a:r>
            <a:r>
              <a:rPr lang="fr-CA" sz="2000" b="1" dirty="0"/>
              <a:t>NP-complet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900" dirty="0"/>
          </a:p>
          <a:p>
            <a:pPr marL="0" lvl="0" indent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sz="2000" dirty="0"/>
              <a:t>Biaisé avec les fonctions catégorielles qui comprennent un grand nombre de niveaux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CONTEXTE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Les écarts importants entre les recettes dues (en théorie) et les recettes perçues (en pratique) sont problématiques pour les gouvernements. </a:t>
            </a:r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just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Les agences du revenu mettent en œuvre diverses stratégies de détection de la fraude (comme les examens de vérification) pour combler cette lacune. </a:t>
            </a:r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just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Les audits d’entreprise sont coûteux </a:t>
            </a:r>
            <a:r>
              <a:rPr lang="fr-CA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–</a:t>
            </a:r>
            <a:r>
              <a:rPr lang="fr-CA" dirty="0"/>
              <a:t> est-ce qu’il existe des </a:t>
            </a:r>
            <a:r>
              <a:rPr lang="fr-CA" b="1" dirty="0"/>
              <a:t>algorithmes qui permettent de prédire si un audit sera probablement un succès ou un gaspillage de ressources?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REMARQUES CONCERNANT LES ARBRES DE DÉCISIONS</a:t>
            </a:r>
          </a:p>
        </p:txBody>
      </p:sp>
      <p:sp>
        <p:nvSpPr>
          <p:cNvPr id="347" name="Google Shape;347;p49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b="1" dirty="0"/>
              <a:t>Fractionnement des paramètres</a:t>
            </a:r>
          </a:p>
          <a:p>
            <a:pPr marL="630000" lvl="1" indent="-306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/>
              <a:t>gain d’information, impureté de Gini, réduction de la variance, etc. 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b="1" dirty="0"/>
              <a:t>Algorithmes communs</a:t>
            </a:r>
          </a:p>
          <a:p>
            <a:pPr marL="630000" lvl="1" indent="-306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dirty="0" err="1"/>
              <a:t>Dichotomiseur</a:t>
            </a:r>
            <a:r>
              <a:rPr lang="fr-CA" dirty="0"/>
              <a:t> itératif 3, C4.0, C4.5, CHAID, MARS, arbres d’inférences conditionnelles, CART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Les arbres de décision peuvent également être combinés entre eux à l’aide d’algorithmes de </a:t>
            </a:r>
            <a:r>
              <a:rPr lang="fr-CA" dirty="0" err="1"/>
              <a:t>boosting</a:t>
            </a:r>
            <a:r>
              <a:rPr lang="fr-CA" dirty="0"/>
              <a:t> (</a:t>
            </a:r>
            <a:r>
              <a:rPr lang="fr-CA" b="1" dirty="0" err="1"/>
              <a:t>AdaBoost</a:t>
            </a:r>
            <a:r>
              <a:rPr lang="fr-CA" dirty="0"/>
              <a:t>) ou </a:t>
            </a:r>
            <a:r>
              <a:rPr lang="fr-CA" b="1" dirty="0"/>
              <a:t>Forêts aléatoire</a:t>
            </a:r>
            <a:r>
              <a:rPr lang="fr-CA" dirty="0"/>
              <a:t>, offrant ainsi un type de procédure de vote (apprentissage de l’ensemble).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AUTRES FACTEURS À PRENDRE EN CONSIDÉRATION</a:t>
            </a:r>
          </a:p>
        </p:txBody>
      </p:sp>
      <p:sp>
        <p:nvSpPr>
          <p:cNvPr id="353" name="Google Shape;353;p50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184822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sz="2000" dirty="0"/>
              <a:t>La classification est liée à </a:t>
            </a:r>
            <a:r>
              <a:rPr lang="fr-CA" sz="2000" b="1" dirty="0"/>
              <a:t>l’estimation des probabilités</a:t>
            </a:r>
          </a:p>
          <a:p>
            <a:pPr marL="630000" lvl="1" indent="-306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sz="1800" dirty="0"/>
              <a:t>des approches fondées sur des modèles de régression pourraient s’avérer fructueuses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900" dirty="0"/>
          </a:p>
          <a:p>
            <a:pPr marL="0" lvl="0" indent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sz="2000" b="1" dirty="0"/>
              <a:t>Des évènements rares</a:t>
            </a:r>
            <a:r>
              <a:rPr lang="fr-CA" sz="2000" dirty="0"/>
              <a:t> (souvent plus intéressants ou importants) continuent de nuire aux tentatives de classification</a:t>
            </a:r>
          </a:p>
          <a:p>
            <a:pPr marL="630000" lvl="1" indent="-306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CA" sz="1800" dirty="0"/>
              <a:t>les données historiques du réacteur nucléaire de Fukushima avant la fusion ne pouvaient pas être utilisées pour en savoir plus sur les fusions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900" dirty="0"/>
          </a:p>
          <a:p>
            <a:pPr marL="0" lvl="0" indent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sz="2000" b="1" dirty="0"/>
              <a:t>Pas de théorème de la passe droite :</a:t>
            </a:r>
            <a:r>
              <a:rPr lang="fr-CA" sz="2000" dirty="0"/>
              <a:t> aucun classificateur ne fonctionne mieux pour toutes les données. 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900" dirty="0"/>
          </a:p>
          <a:p>
            <a:pPr marL="0" lvl="0" indent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sz="2000" dirty="0"/>
              <a:t>Avec de grands ensembles de données, les algorithmes doivent aussi tenir compte de l’efficacité.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ÉVALUATION DU RENDEMENT</a:t>
            </a:r>
          </a:p>
        </p:txBody>
      </p:sp>
      <p:sp>
        <p:nvSpPr>
          <p:cNvPr id="359" name="Google Shape;359;p51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Les classificateurs sont évalués sur l’ensemble du test.</a:t>
            </a:r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just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Idéalement, un bon classificateur aurait des taux élevés de </a:t>
            </a:r>
            <a:r>
              <a:rPr lang="fr-CA" b="1" dirty="0"/>
              <a:t>Vrais positifs </a:t>
            </a:r>
            <a:r>
              <a:rPr lang="fr-CA" dirty="0"/>
              <a:t>(VP) et </a:t>
            </a:r>
            <a:r>
              <a:rPr lang="fr-CA" b="1" dirty="0"/>
              <a:t>Vrais négatifs </a:t>
            </a:r>
            <a:r>
              <a:rPr lang="fr-CA" dirty="0"/>
              <a:t>(VN), et des taux faibles de </a:t>
            </a:r>
            <a:r>
              <a:rPr lang="fr-CA" b="1" dirty="0"/>
              <a:t>Faux positifs </a:t>
            </a:r>
            <a:r>
              <a:rPr lang="fr-CA" dirty="0"/>
              <a:t>(FP, erreur de type I) et </a:t>
            </a:r>
            <a:r>
              <a:rPr lang="fr-CA" b="1" dirty="0"/>
              <a:t>Faux négatifs </a:t>
            </a:r>
            <a:r>
              <a:rPr lang="fr-CA" dirty="0"/>
              <a:t>(FN, erreur de type II).</a:t>
            </a:r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just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Les paramètres d’évaluation ne signifient pas grand-chose en soi : le contexte exige une comparaison avec d’autres classificateurs et d’autres paramètres d’évaluation.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ÉVALUATION DU RENDEMENT</a:t>
            </a:r>
          </a:p>
        </p:txBody>
      </p:sp>
      <p:sp>
        <p:nvSpPr>
          <p:cNvPr id="365" name="Google Shape;365;p52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57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 </a:t>
            </a:r>
          </a:p>
        </p:txBody>
      </p:sp>
      <p:pic>
        <p:nvPicPr>
          <p:cNvPr id="366" name="Google Shape;366;p52"/>
          <p:cNvPicPr preferRelativeResize="0"/>
          <p:nvPr>
            <p:custDataLst>
              <p:tags r:id="rId3"/>
            </p:custDataLst>
          </p:nvPr>
        </p:nvPicPr>
        <p:blipFill rotWithShape="1">
          <a:blip r:embed="rId7">
            <a:alphaModFix/>
          </a:blip>
          <a:srcRect/>
          <a:stretch/>
        </p:blipFill>
        <p:spPr>
          <a:xfrm>
            <a:off x="6698292" y="1993106"/>
            <a:ext cx="3054036" cy="2494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71;p53">
            <a:extLst>
              <a:ext uri="{FF2B5EF4-FFF2-40B4-BE49-F238E27FC236}">
                <a16:creationId xmlns:a16="http://schemas.microsoft.com/office/drawing/2014/main" xmlns="" id="{AB23D774-0055-43CB-8A93-3684CD1A8952}"/>
              </a:ext>
            </a:extLst>
          </p:cNvPr>
          <p:cNvPicPr preferRelativeResize="0"/>
          <p:nvPr>
            <p:custDataLst>
              <p:tags r:id="rId1"/>
            </p:custDataLst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442258" y="854770"/>
            <a:ext cx="11307484" cy="2653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72;p53">
            <a:extLst>
              <a:ext uri="{FF2B5EF4-FFF2-40B4-BE49-F238E27FC236}">
                <a16:creationId xmlns:a16="http://schemas.microsoft.com/office/drawing/2014/main" xmlns="" id="{E1508987-1F76-4AF5-91DC-6A2E37F7753E}"/>
              </a:ext>
            </a:extLst>
          </p:cNvPr>
          <p:cNvPicPr preferRelativeResize="0"/>
          <p:nvPr>
            <p:custDataLst>
              <p:tags r:id="rId2"/>
            </p:custDataLst>
          </p:nvPr>
        </p:nvPicPr>
        <p:blipFill rotWithShape="1">
          <a:blip r:embed="rId6">
            <a:alphaModFix/>
          </a:blip>
          <a:srcRect/>
          <a:stretch/>
        </p:blipFill>
        <p:spPr>
          <a:xfrm>
            <a:off x="474520" y="3508310"/>
            <a:ext cx="11242960" cy="2653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4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DISCUSSION</a:t>
            </a:r>
          </a:p>
        </p:txBody>
      </p:sp>
      <p:sp>
        <p:nvSpPr>
          <p:cNvPr id="379" name="Google Shape;379;p54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De façon générale, combien de modèles prédictifs devraient être construits pour faire face aux tâches supervisées?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5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EXERCICE</a:t>
            </a:r>
          </a:p>
        </p:txBody>
      </p:sp>
      <p:sp>
        <p:nvSpPr>
          <p:cNvPr id="386" name="Google Shape;386;p55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4126539" cy="414076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l="-2145" r="-2146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 </a:t>
            </a:r>
          </a:p>
        </p:txBody>
      </p:sp>
      <p:pic>
        <p:nvPicPr>
          <p:cNvPr id="387" name="Google Shape;387;p55"/>
          <p:cNvPicPr preferRelativeResize="0"/>
          <p:nvPr>
            <p:custDataLst>
              <p:tags r:id="rId3"/>
            </p:custDataLst>
          </p:nvPr>
        </p:nvPicPr>
        <p:blipFill rotWithShape="1">
          <a:blip r:embed="rId10">
            <a:alphaModFix/>
          </a:blip>
          <a:srcRect/>
          <a:stretch/>
        </p:blipFill>
        <p:spPr>
          <a:xfrm>
            <a:off x="4906010" y="3586351"/>
            <a:ext cx="3408680" cy="132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5"/>
          <p:cNvPicPr preferRelativeResize="0"/>
          <p:nvPr>
            <p:custDataLst>
              <p:tags r:id="rId4"/>
            </p:custDataLst>
          </p:nvPr>
        </p:nvPicPr>
        <p:blipFill rotWithShape="1">
          <a:blip r:embed="rId11">
            <a:alphaModFix/>
          </a:blip>
          <a:srcRect/>
          <a:stretch/>
        </p:blipFill>
        <p:spPr>
          <a:xfrm>
            <a:off x="8565990" y="3586351"/>
            <a:ext cx="3189605" cy="125285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5"/>
          <p:cNvSpPr txBox="1"/>
          <p:nvPr>
            <p:custDataLst>
              <p:tags r:id="rId5"/>
            </p:custDataLst>
          </p:nvPr>
        </p:nvSpPr>
        <p:spPr>
          <a:xfrm>
            <a:off x="6190400" y="3159726"/>
            <a:ext cx="1045285" cy="42662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l="-7142" t="-20586" b="-3234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dirty="0">
                <a:latin typeface="Gill Sans"/>
                <a:ea typeface="Gill Sans"/>
                <a:cs typeface="Gill Sans"/>
                <a:sym typeface="Gill Sans"/>
              </a:rPr>
              <a:t> </a:t>
            </a:r>
          </a:p>
        </p:txBody>
      </p:sp>
      <p:sp>
        <p:nvSpPr>
          <p:cNvPr id="390" name="Google Shape;390;p55"/>
          <p:cNvSpPr txBox="1"/>
          <p:nvPr>
            <p:custDataLst>
              <p:tags r:id="rId6"/>
            </p:custDataLst>
          </p:nvPr>
        </p:nvSpPr>
        <p:spPr>
          <a:xfrm>
            <a:off x="9763640" y="3159914"/>
            <a:ext cx="1045285" cy="42662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l="-7228" t="-11762" b="-2352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dirty="0">
                <a:latin typeface="Gill Sans"/>
                <a:ea typeface="Gill Sans"/>
                <a:cs typeface="Gill Sans"/>
                <a:sym typeface="Gill Sans"/>
              </a:rPr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EXERCICE</a:t>
            </a:r>
          </a:p>
        </p:txBody>
      </p:sp>
      <p:sp>
        <p:nvSpPr>
          <p:cNvPr id="396" name="Google Shape;396;p56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2208"/>
              <a:buFont typeface="Gill Sans"/>
              <a:buAutoNum type="arabicPeriod" startAt="6"/>
            </a:pPr>
            <a:r>
              <a:rPr lang="fr-CA" dirty="0"/>
              <a:t>En utilisant les matrices appropriées, calculez les 9 paramètres d’évaluation du rendement pour chacun des arbres (sur l’ensemble du test).</a:t>
            </a:r>
          </a:p>
          <a:p>
            <a:pPr marL="457200" lvl="0" indent="-457200" algn="l" rtl="0">
              <a:spcBef>
                <a:spcPts val="1080"/>
              </a:spcBef>
              <a:spcAft>
                <a:spcPts val="0"/>
              </a:spcAft>
              <a:buSzPts val="2208"/>
              <a:buFont typeface="Gill Sans"/>
              <a:buAutoNum type="arabicPeriod" startAt="6"/>
            </a:pPr>
            <a:r>
              <a:rPr lang="fr-CA" dirty="0"/>
              <a:t>Si des clients, qui ne désirent pas un prêt personnel, s’irritent lorsqu’on leur propose un prêt personnel, quel arbre le groupe marketing </a:t>
            </a:r>
            <a:r>
              <a:rPr lang="fr-CA" i="1" dirty="0" err="1"/>
              <a:t>UniversalBank</a:t>
            </a:r>
            <a:r>
              <a:rPr lang="fr-CA" dirty="0" err="1"/>
              <a:t>’s</a:t>
            </a:r>
            <a:r>
              <a:rPr lang="fr-CA" dirty="0"/>
              <a:t> devrait-il utiliser pour maintenir de bonnes relations avec les clients?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7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fr-CA" dirty="0"/>
              <a:t>EXEMPLE : CYPHOSE</a:t>
            </a:r>
          </a:p>
        </p:txBody>
      </p:sp>
      <p:sp>
        <p:nvSpPr>
          <p:cNvPr id="402" name="Google Shape;402;p57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fr-CA" dirty="0"/>
              <a:t>CLASSIFICATION ET ESTIMATION DE LA VALEUR</a:t>
            </a:r>
          </a:p>
        </p:txBody>
      </p:sp>
      <p:sp>
        <p:nvSpPr>
          <p:cNvPr id="403" name="Google Shape;403;p57"/>
          <p:cNvSpPr/>
          <p:nvPr>
            <p:custDataLst>
              <p:tags r:id="rId3"/>
            </p:custDataLst>
          </p:nvPr>
        </p:nvSpPr>
        <p:spPr>
          <a:xfrm>
            <a:off x="581192" y="5406345"/>
            <a:ext cx="1102961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« Mon malheur est que je ressemble encore trop à un homme. </a:t>
            </a:r>
            <a:br>
              <a:rPr lang="fr-CA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CA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J’aimerais être une bête comme cette chèvre. »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(V. Hugo, </a:t>
            </a:r>
            <a:r>
              <a:rPr lang="fr-CA" sz="12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 bossu de Notre-Dame)</a:t>
            </a:r>
            <a:r>
              <a:rPr lang="fr-CA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EXEMPLE – ENSEMBLE DE DONNÉES SUR LA CYPHOSE</a:t>
            </a:r>
          </a:p>
        </p:txBody>
      </p:sp>
      <p:sp>
        <p:nvSpPr>
          <p:cNvPr id="409" name="Google Shape;409;p58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8419933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La cyphose est une condition médicale liée à la courbure convexe excessive de la colonne vertébrale. La chirurgie corrective de la colonne vertébrale est parfois pratiquée sur des enfants. </a:t>
            </a:r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just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L’ensemble des données comprend 81 observations et 4 attributs :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Font typeface="Noto Sans Symbols"/>
              <a:buChar char="▪"/>
            </a:pPr>
            <a:r>
              <a:rPr lang="fr-CA" b="1" dirty="0">
                <a:latin typeface="Helvetica Neue"/>
                <a:ea typeface="Helvetica Neue"/>
                <a:cs typeface="Helvetica Neue"/>
                <a:sym typeface="Helvetica Neue"/>
              </a:rPr>
              <a:t>cyphose </a:t>
            </a:r>
            <a:r>
              <a:rPr lang="fr-CA" dirty="0"/>
              <a:t>(absente ou présente après l’opération)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Font typeface="Noto Sans Symbols"/>
              <a:buChar char="▪"/>
            </a:pPr>
            <a:r>
              <a:rPr lang="fr-CA" b="1" dirty="0">
                <a:latin typeface="Helvetica Neue"/>
                <a:ea typeface="Helvetica Neue"/>
                <a:cs typeface="Helvetica Neue"/>
                <a:sym typeface="Helvetica Neue"/>
              </a:rPr>
              <a:t>âge</a:t>
            </a:r>
            <a:r>
              <a:rPr lang="fr-CA" dirty="0"/>
              <a:t> (au moment de l’opération, en mois)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Font typeface="Noto Sans Symbols"/>
              <a:buChar char="▪"/>
            </a:pPr>
            <a:r>
              <a:rPr lang="fr-CA" b="1" dirty="0">
                <a:latin typeface="Helvetica Neue"/>
                <a:ea typeface="Helvetica Neue"/>
                <a:cs typeface="Helvetica Neue"/>
                <a:sym typeface="Helvetica Neue"/>
              </a:rPr>
              <a:t>nombre</a:t>
            </a:r>
            <a:r>
              <a:rPr lang="fr-CA" b="1" dirty="0"/>
              <a:t> </a:t>
            </a:r>
            <a:r>
              <a:rPr lang="fr-CA" dirty="0"/>
              <a:t>(de vertèbres concernées)</a:t>
            </a:r>
          </a:p>
          <a:p>
            <a:pPr marL="630000" lvl="1" indent="-306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Font typeface="Noto Sans Symbols"/>
              <a:buChar char="▪"/>
            </a:pPr>
            <a:r>
              <a:rPr lang="fr-CA" b="1" dirty="0">
                <a:latin typeface="Helvetica Neue"/>
                <a:ea typeface="Helvetica Neue"/>
                <a:cs typeface="Helvetica Neue"/>
                <a:sym typeface="Helvetica Neue"/>
              </a:rPr>
              <a:t>point de départ</a:t>
            </a:r>
            <a:r>
              <a:rPr lang="fr-CA" dirty="0"/>
              <a:t> (vertèbre supérieure opérée)</a:t>
            </a:r>
          </a:p>
        </p:txBody>
      </p:sp>
      <p:pic>
        <p:nvPicPr>
          <p:cNvPr id="410" name="Google Shape;410;p58"/>
          <p:cNvPicPr preferRelativeResize="0"/>
          <p:nvPr>
            <p:custDataLst>
              <p:tags r:id="rId3"/>
            </p:custDataLst>
          </p:nvPr>
        </p:nvPicPr>
        <p:blipFill rotWithShape="1">
          <a:blip r:embed="rId6">
            <a:alphaModFix/>
          </a:blip>
          <a:srcRect/>
          <a:stretch/>
        </p:blipFill>
        <p:spPr>
          <a:xfrm>
            <a:off x="9167015" y="2506741"/>
            <a:ext cx="2527868" cy="348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1;p14">
            <a:extLst>
              <a:ext uri="{FF2B5EF4-FFF2-40B4-BE49-F238E27FC236}">
                <a16:creationId xmlns:a16="http://schemas.microsoft.com/office/drawing/2014/main" xmlns="" id="{090CA199-213B-491F-AD91-C2CD3FD18878}"/>
              </a:ext>
            </a:extLst>
          </p:cNvPr>
          <p:cNvPicPr preferRelativeResize="0"/>
          <p:nvPr>
            <p:custDataLst>
              <p:tags r:id="rId1"/>
            </p:custDataLst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606110" y="725002"/>
            <a:ext cx="6979779" cy="5524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La question d’intérêt pour cet ensemble de données naturelles est de savoir comment les trois attributs explicatifs pourraient influer sur le succès de l’opération.</a:t>
            </a:r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just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Nous utilisons l’implémentation part de CART pour générer des arbres de décision candidats.</a:t>
            </a:r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just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Strictement parlant, il ne s’agit pas d’une tâche supervisée prédictive puisque nous traitons l’ensemble des données comme un ensemble de formation (il n’y a pas d’observations d’essais à distance pour l’instant).</a:t>
            </a:r>
          </a:p>
        </p:txBody>
      </p:sp>
      <p:sp>
        <p:nvSpPr>
          <p:cNvPr id="417" name="Google Shape;417;p59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EXEMPLE – ENSEMBLE DE DONNÉES SUR LA CYPHOSE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0"/>
          <p:cNvSpPr txBox="1"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701675"/>
            <a:ext cx="11029950" cy="101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EXEMPLE - ENSEMBLE DE DONNÉES SUR LA CYPHOSE</a:t>
            </a:r>
          </a:p>
        </p:txBody>
      </p:sp>
      <p:pic>
        <p:nvPicPr>
          <p:cNvPr id="423" name="Google Shape;423;p60"/>
          <p:cNvPicPr preferRelativeResize="0">
            <a:picLocks noGrp="1"/>
          </p:cNvPicPr>
          <p:nvPr>
            <p:ph type="body" idx="4294967295"/>
            <p:custDataLst>
              <p:tags r:id="rId2"/>
            </p:custDataLst>
          </p:nvPr>
        </p:nvPicPr>
        <p:blipFill rotWithShape="1">
          <a:blip r:embed="rId7">
            <a:alphaModFix/>
          </a:blip>
          <a:srcRect/>
          <a:stretch/>
        </p:blipFill>
        <p:spPr>
          <a:xfrm>
            <a:off x="6410325" y="1782763"/>
            <a:ext cx="5781675" cy="454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0"/>
          <p:cNvPicPr preferRelativeResize="0"/>
          <p:nvPr>
            <p:custDataLst>
              <p:tags r:id="rId3"/>
            </p:custDataLst>
          </p:nvPr>
        </p:nvPicPr>
        <p:blipFill rotWithShape="1">
          <a:blip r:embed="rId8">
            <a:alphaModFix/>
          </a:blip>
          <a:srcRect t="4431"/>
          <a:stretch/>
        </p:blipFill>
        <p:spPr>
          <a:xfrm>
            <a:off x="357858" y="1374333"/>
            <a:ext cx="5484283" cy="53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0"/>
          <p:cNvSpPr txBox="1"/>
          <p:nvPr>
            <p:custDataLst>
              <p:tags r:id="rId4"/>
            </p:custDataLst>
          </p:nvPr>
        </p:nvSpPr>
        <p:spPr>
          <a:xfrm>
            <a:off x="838200" y="4851400"/>
            <a:ext cx="1333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b="1" dirty="0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présents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b="1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701675"/>
            <a:ext cx="11029950" cy="101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EXEMPLE - ENSEMBLE DE DONNÉES SUR LA CYPHOSE</a:t>
            </a:r>
          </a:p>
        </p:txBody>
      </p:sp>
      <p:pic>
        <p:nvPicPr>
          <p:cNvPr id="431" name="Google Shape;431;p61"/>
          <p:cNvPicPr preferRelativeResize="0">
            <a:picLocks noGrp="1"/>
          </p:cNvPicPr>
          <p:nvPr>
            <p:ph type="body" idx="4294967295"/>
            <p:custDataLst>
              <p:tags r:id="rId2"/>
            </p:custDataLst>
          </p:nvPr>
        </p:nvPicPr>
        <p:blipFill rotWithShape="1">
          <a:blip r:embed="rId9">
            <a:alphaModFix/>
          </a:blip>
          <a:srcRect/>
          <a:stretch/>
        </p:blipFill>
        <p:spPr>
          <a:xfrm>
            <a:off x="6410325" y="1782763"/>
            <a:ext cx="5781675" cy="454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1"/>
          <p:cNvPicPr preferRelativeResize="0"/>
          <p:nvPr>
            <p:custDataLst>
              <p:tags r:id="rId3"/>
            </p:custDataLst>
          </p:nvPr>
        </p:nvPicPr>
        <p:blipFill rotWithShape="1">
          <a:blip r:embed="rId10">
            <a:alphaModFix/>
          </a:blip>
          <a:srcRect t="4431"/>
          <a:stretch/>
        </p:blipFill>
        <p:spPr>
          <a:xfrm>
            <a:off x="357858" y="1374333"/>
            <a:ext cx="5484283" cy="53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1"/>
          <p:cNvSpPr txBox="1"/>
          <p:nvPr>
            <p:custDataLst>
              <p:tags r:id="rId4"/>
            </p:custDataLst>
          </p:nvPr>
        </p:nvSpPr>
        <p:spPr>
          <a:xfrm>
            <a:off x="838200" y="4851400"/>
            <a:ext cx="1333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b="1" dirty="0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présents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b="1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absents</a:t>
            </a:r>
          </a:p>
        </p:txBody>
      </p:sp>
      <p:sp>
        <p:nvSpPr>
          <p:cNvPr id="434" name="Google Shape;434;p61"/>
          <p:cNvSpPr/>
          <p:nvPr>
            <p:custDataLst>
              <p:tags r:id="rId5"/>
            </p:custDataLst>
          </p:nvPr>
        </p:nvSpPr>
        <p:spPr>
          <a:xfrm>
            <a:off x="8380880" y="1690688"/>
            <a:ext cx="2490320" cy="1700212"/>
          </a:xfrm>
          <a:prstGeom prst="rect">
            <a:avLst/>
          </a:prstGeom>
          <a:solidFill>
            <a:srgbClr val="5B9BD5">
              <a:alpha val="49803"/>
            </a:srgbClr>
          </a:solidFill>
          <a:ln w="22225" cap="rnd" cmpd="sng">
            <a:solidFill>
              <a:srgbClr val="7823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5" name="Google Shape;435;p61"/>
          <p:cNvSpPr/>
          <p:nvPr>
            <p:custDataLst>
              <p:tags r:id="rId6"/>
            </p:custDataLst>
          </p:nvPr>
        </p:nvSpPr>
        <p:spPr>
          <a:xfrm>
            <a:off x="3962400" y="1570832"/>
            <a:ext cx="749300" cy="1654968"/>
          </a:xfrm>
          <a:prstGeom prst="rect">
            <a:avLst/>
          </a:prstGeom>
          <a:solidFill>
            <a:srgbClr val="5B9BD5">
              <a:alpha val="49803"/>
            </a:srgbClr>
          </a:solidFill>
          <a:ln w="22225" cap="rnd" cmpd="sng">
            <a:solidFill>
              <a:srgbClr val="7823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2"/>
          <p:cNvSpPr txBox="1"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701675"/>
            <a:ext cx="11029950" cy="101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EXEMPLE - ENSEMBLE DE DONNÉES SUR LA CYPHOSE</a:t>
            </a:r>
          </a:p>
        </p:txBody>
      </p:sp>
      <p:pic>
        <p:nvPicPr>
          <p:cNvPr id="441" name="Google Shape;441;p62"/>
          <p:cNvPicPr preferRelativeResize="0">
            <a:picLocks noGrp="1"/>
          </p:cNvPicPr>
          <p:nvPr>
            <p:ph type="body" idx="4294967295"/>
            <p:custDataLst>
              <p:tags r:id="rId2"/>
            </p:custDataLst>
          </p:nvPr>
        </p:nvPicPr>
        <p:blipFill rotWithShape="1">
          <a:blip r:embed="rId11">
            <a:alphaModFix/>
          </a:blip>
          <a:srcRect/>
          <a:stretch/>
        </p:blipFill>
        <p:spPr>
          <a:xfrm>
            <a:off x="6410325" y="1782763"/>
            <a:ext cx="5781675" cy="454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2"/>
          <p:cNvPicPr preferRelativeResize="0"/>
          <p:nvPr>
            <p:custDataLst>
              <p:tags r:id="rId3"/>
            </p:custDataLst>
          </p:nvPr>
        </p:nvPicPr>
        <p:blipFill rotWithShape="1">
          <a:blip r:embed="rId12">
            <a:alphaModFix/>
          </a:blip>
          <a:srcRect t="4431"/>
          <a:stretch/>
        </p:blipFill>
        <p:spPr>
          <a:xfrm>
            <a:off x="357858" y="1374333"/>
            <a:ext cx="5484283" cy="53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2"/>
          <p:cNvSpPr txBox="1"/>
          <p:nvPr>
            <p:custDataLst>
              <p:tags r:id="rId4"/>
            </p:custDataLst>
          </p:nvPr>
        </p:nvSpPr>
        <p:spPr>
          <a:xfrm>
            <a:off x="838200" y="4851400"/>
            <a:ext cx="1333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b="1" dirty="0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présents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b="1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absents</a:t>
            </a:r>
          </a:p>
        </p:txBody>
      </p:sp>
      <p:sp>
        <p:nvSpPr>
          <p:cNvPr id="444" name="Google Shape;444;p62"/>
          <p:cNvSpPr/>
          <p:nvPr>
            <p:custDataLst>
              <p:tags r:id="rId5"/>
            </p:custDataLst>
          </p:nvPr>
        </p:nvSpPr>
        <p:spPr>
          <a:xfrm>
            <a:off x="8380880" y="1690688"/>
            <a:ext cx="2490320" cy="1700212"/>
          </a:xfrm>
          <a:prstGeom prst="rect">
            <a:avLst/>
          </a:prstGeom>
          <a:solidFill>
            <a:srgbClr val="5B9BD5">
              <a:alpha val="49803"/>
            </a:srgbClr>
          </a:solidFill>
          <a:ln w="22225" cap="rnd" cmpd="sng">
            <a:solidFill>
              <a:srgbClr val="7823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5" name="Google Shape;445;p62"/>
          <p:cNvSpPr/>
          <p:nvPr>
            <p:custDataLst>
              <p:tags r:id="rId6"/>
            </p:custDataLst>
          </p:nvPr>
        </p:nvSpPr>
        <p:spPr>
          <a:xfrm>
            <a:off x="3962400" y="1570832"/>
            <a:ext cx="749300" cy="1654968"/>
          </a:xfrm>
          <a:prstGeom prst="rect">
            <a:avLst/>
          </a:prstGeom>
          <a:solidFill>
            <a:srgbClr val="5B9BD5">
              <a:alpha val="49803"/>
            </a:srgbClr>
          </a:solidFill>
          <a:ln w="22225" cap="rnd" cmpd="sng">
            <a:solidFill>
              <a:srgbClr val="7823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6" name="Google Shape;446;p62"/>
          <p:cNvSpPr/>
          <p:nvPr>
            <p:custDataLst>
              <p:tags r:id="rId7"/>
            </p:custDataLst>
          </p:nvPr>
        </p:nvSpPr>
        <p:spPr>
          <a:xfrm>
            <a:off x="5245100" y="1570832"/>
            <a:ext cx="480342" cy="1654968"/>
          </a:xfrm>
          <a:prstGeom prst="rect">
            <a:avLst/>
          </a:prstGeom>
          <a:solidFill>
            <a:srgbClr val="FFC000">
              <a:alpha val="49803"/>
            </a:srgbClr>
          </a:solidFill>
          <a:ln w="22225" cap="rnd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7" name="Google Shape;447;p62"/>
          <p:cNvSpPr/>
          <p:nvPr>
            <p:custDataLst>
              <p:tags r:id="rId8"/>
            </p:custDataLst>
          </p:nvPr>
        </p:nvSpPr>
        <p:spPr>
          <a:xfrm>
            <a:off x="6040561" y="2719388"/>
            <a:ext cx="2287120" cy="1700212"/>
          </a:xfrm>
          <a:prstGeom prst="rect">
            <a:avLst/>
          </a:prstGeom>
          <a:solidFill>
            <a:srgbClr val="FFC000">
              <a:alpha val="49803"/>
            </a:srgbClr>
          </a:solidFill>
          <a:ln w="22225" cap="rnd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3"/>
          <p:cNvSpPr txBox="1"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701675"/>
            <a:ext cx="11029950" cy="101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EXEMPLE - ENSEMBLE DE DONNÉES SUR LA CYPHOSE</a:t>
            </a:r>
          </a:p>
        </p:txBody>
      </p:sp>
      <p:pic>
        <p:nvPicPr>
          <p:cNvPr id="453" name="Google Shape;453;p63"/>
          <p:cNvPicPr preferRelativeResize="0">
            <a:picLocks noGrp="1"/>
          </p:cNvPicPr>
          <p:nvPr>
            <p:ph type="body" idx="4294967295"/>
            <p:custDataLst>
              <p:tags r:id="rId2"/>
            </p:custDataLst>
          </p:nvPr>
        </p:nvPicPr>
        <p:blipFill rotWithShape="1">
          <a:blip r:embed="rId13">
            <a:alphaModFix/>
          </a:blip>
          <a:srcRect/>
          <a:stretch/>
        </p:blipFill>
        <p:spPr>
          <a:xfrm>
            <a:off x="6410325" y="1782763"/>
            <a:ext cx="5781675" cy="454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3"/>
          <p:cNvPicPr preferRelativeResize="0"/>
          <p:nvPr>
            <p:custDataLst>
              <p:tags r:id="rId3"/>
            </p:custDataLst>
          </p:nvPr>
        </p:nvPicPr>
        <p:blipFill rotWithShape="1">
          <a:blip r:embed="rId14">
            <a:alphaModFix/>
          </a:blip>
          <a:srcRect t="4431"/>
          <a:stretch/>
        </p:blipFill>
        <p:spPr>
          <a:xfrm>
            <a:off x="357858" y="1374333"/>
            <a:ext cx="5484283" cy="53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3"/>
          <p:cNvSpPr txBox="1"/>
          <p:nvPr>
            <p:custDataLst>
              <p:tags r:id="rId4"/>
            </p:custDataLst>
          </p:nvPr>
        </p:nvSpPr>
        <p:spPr>
          <a:xfrm>
            <a:off x="838200" y="4851400"/>
            <a:ext cx="1333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b="1" dirty="0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présents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b="1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absents</a:t>
            </a:r>
          </a:p>
        </p:txBody>
      </p:sp>
      <p:sp>
        <p:nvSpPr>
          <p:cNvPr id="456" name="Google Shape;456;p63"/>
          <p:cNvSpPr/>
          <p:nvPr>
            <p:custDataLst>
              <p:tags r:id="rId5"/>
            </p:custDataLst>
          </p:nvPr>
        </p:nvSpPr>
        <p:spPr>
          <a:xfrm>
            <a:off x="8380880" y="1690688"/>
            <a:ext cx="2490320" cy="1700212"/>
          </a:xfrm>
          <a:prstGeom prst="rect">
            <a:avLst/>
          </a:prstGeom>
          <a:solidFill>
            <a:srgbClr val="5B9BD5">
              <a:alpha val="49803"/>
            </a:srgbClr>
          </a:solidFill>
          <a:ln w="22225" cap="rnd" cmpd="sng">
            <a:solidFill>
              <a:srgbClr val="7823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7" name="Google Shape;457;p63"/>
          <p:cNvSpPr/>
          <p:nvPr>
            <p:custDataLst>
              <p:tags r:id="rId6"/>
            </p:custDataLst>
          </p:nvPr>
        </p:nvSpPr>
        <p:spPr>
          <a:xfrm>
            <a:off x="3962400" y="1570832"/>
            <a:ext cx="749300" cy="1654968"/>
          </a:xfrm>
          <a:prstGeom prst="rect">
            <a:avLst/>
          </a:prstGeom>
          <a:solidFill>
            <a:srgbClr val="5B9BD5">
              <a:alpha val="49803"/>
            </a:srgbClr>
          </a:solidFill>
          <a:ln w="22225" cap="rnd" cmpd="sng">
            <a:solidFill>
              <a:srgbClr val="7823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8" name="Google Shape;458;p63"/>
          <p:cNvSpPr/>
          <p:nvPr>
            <p:custDataLst>
              <p:tags r:id="rId7"/>
            </p:custDataLst>
          </p:nvPr>
        </p:nvSpPr>
        <p:spPr>
          <a:xfrm>
            <a:off x="5245100" y="1570832"/>
            <a:ext cx="480342" cy="1654968"/>
          </a:xfrm>
          <a:prstGeom prst="rect">
            <a:avLst/>
          </a:prstGeom>
          <a:solidFill>
            <a:srgbClr val="FFC000">
              <a:alpha val="49803"/>
            </a:srgbClr>
          </a:solidFill>
          <a:ln w="22225" cap="rnd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9" name="Google Shape;459;p63"/>
          <p:cNvSpPr/>
          <p:nvPr>
            <p:custDataLst>
              <p:tags r:id="rId8"/>
            </p:custDataLst>
          </p:nvPr>
        </p:nvSpPr>
        <p:spPr>
          <a:xfrm>
            <a:off x="6040561" y="2719388"/>
            <a:ext cx="2287120" cy="1700212"/>
          </a:xfrm>
          <a:prstGeom prst="rect">
            <a:avLst/>
          </a:prstGeom>
          <a:solidFill>
            <a:srgbClr val="FFC000">
              <a:alpha val="49803"/>
            </a:srgbClr>
          </a:solidFill>
          <a:ln w="22225" cap="rnd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0" name="Google Shape;460;p63"/>
          <p:cNvSpPr/>
          <p:nvPr>
            <p:custDataLst>
              <p:tags r:id="rId9"/>
            </p:custDataLst>
          </p:nvPr>
        </p:nvSpPr>
        <p:spPr>
          <a:xfrm>
            <a:off x="4738370" y="2770188"/>
            <a:ext cx="480342" cy="455612"/>
          </a:xfrm>
          <a:prstGeom prst="rect">
            <a:avLst/>
          </a:prstGeom>
          <a:solidFill>
            <a:srgbClr val="92D050">
              <a:alpha val="49803"/>
            </a:srgbClr>
          </a:solidFill>
          <a:ln w="22225" cap="rnd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1" name="Google Shape;461;p63"/>
          <p:cNvSpPr/>
          <p:nvPr>
            <p:custDataLst>
              <p:tags r:id="rId10"/>
            </p:custDataLst>
          </p:nvPr>
        </p:nvSpPr>
        <p:spPr>
          <a:xfrm>
            <a:off x="7277099" y="3810176"/>
            <a:ext cx="2260601" cy="1545914"/>
          </a:xfrm>
          <a:prstGeom prst="rect">
            <a:avLst/>
          </a:prstGeom>
          <a:solidFill>
            <a:srgbClr val="92D050">
              <a:alpha val="49803"/>
            </a:srgbClr>
          </a:solidFill>
          <a:ln w="22225" cap="rnd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4"/>
          <p:cNvSpPr txBox="1"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701675"/>
            <a:ext cx="11029950" cy="101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EXEMPLE - ENSEMBLE DE DONNÉES SUR LA CYPHOSE</a:t>
            </a:r>
          </a:p>
        </p:txBody>
      </p:sp>
      <p:pic>
        <p:nvPicPr>
          <p:cNvPr id="467" name="Google Shape;467;p64"/>
          <p:cNvPicPr preferRelativeResize="0">
            <a:picLocks noGrp="1"/>
          </p:cNvPicPr>
          <p:nvPr>
            <p:ph type="body" idx="4294967295"/>
            <p:custDataLst>
              <p:tags r:id="rId2"/>
            </p:custDataLst>
          </p:nvPr>
        </p:nvPicPr>
        <p:blipFill rotWithShape="1">
          <a:blip r:embed="rId15">
            <a:alphaModFix/>
          </a:blip>
          <a:srcRect/>
          <a:stretch/>
        </p:blipFill>
        <p:spPr>
          <a:xfrm>
            <a:off x="6410325" y="1782763"/>
            <a:ext cx="5781675" cy="454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4"/>
          <p:cNvPicPr preferRelativeResize="0"/>
          <p:nvPr>
            <p:custDataLst>
              <p:tags r:id="rId3"/>
            </p:custDataLst>
          </p:nvPr>
        </p:nvPicPr>
        <p:blipFill rotWithShape="1">
          <a:blip r:embed="rId16">
            <a:alphaModFix/>
          </a:blip>
          <a:srcRect t="4431"/>
          <a:stretch/>
        </p:blipFill>
        <p:spPr>
          <a:xfrm>
            <a:off x="357858" y="1374333"/>
            <a:ext cx="5484283" cy="53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4"/>
          <p:cNvSpPr txBox="1"/>
          <p:nvPr>
            <p:custDataLst>
              <p:tags r:id="rId4"/>
            </p:custDataLst>
          </p:nvPr>
        </p:nvSpPr>
        <p:spPr>
          <a:xfrm>
            <a:off x="838200" y="4851400"/>
            <a:ext cx="1333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b="1" dirty="0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présents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b="1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absents</a:t>
            </a:r>
          </a:p>
        </p:txBody>
      </p:sp>
      <p:sp>
        <p:nvSpPr>
          <p:cNvPr id="470" name="Google Shape;470;p64"/>
          <p:cNvSpPr/>
          <p:nvPr>
            <p:custDataLst>
              <p:tags r:id="rId5"/>
            </p:custDataLst>
          </p:nvPr>
        </p:nvSpPr>
        <p:spPr>
          <a:xfrm>
            <a:off x="8380880" y="1690688"/>
            <a:ext cx="2490320" cy="1700212"/>
          </a:xfrm>
          <a:prstGeom prst="rect">
            <a:avLst/>
          </a:prstGeom>
          <a:solidFill>
            <a:srgbClr val="5B9BD5">
              <a:alpha val="49803"/>
            </a:srgbClr>
          </a:solidFill>
          <a:ln w="22225" cap="rnd" cmpd="sng">
            <a:solidFill>
              <a:srgbClr val="7823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1" name="Google Shape;471;p64"/>
          <p:cNvSpPr/>
          <p:nvPr>
            <p:custDataLst>
              <p:tags r:id="rId6"/>
            </p:custDataLst>
          </p:nvPr>
        </p:nvSpPr>
        <p:spPr>
          <a:xfrm>
            <a:off x="3962400" y="1570832"/>
            <a:ext cx="749300" cy="1654968"/>
          </a:xfrm>
          <a:prstGeom prst="rect">
            <a:avLst/>
          </a:prstGeom>
          <a:solidFill>
            <a:srgbClr val="5B9BD5">
              <a:alpha val="49803"/>
            </a:srgbClr>
          </a:solidFill>
          <a:ln w="22225" cap="rnd" cmpd="sng">
            <a:solidFill>
              <a:srgbClr val="7823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2" name="Google Shape;472;p64"/>
          <p:cNvSpPr/>
          <p:nvPr>
            <p:custDataLst>
              <p:tags r:id="rId7"/>
            </p:custDataLst>
          </p:nvPr>
        </p:nvSpPr>
        <p:spPr>
          <a:xfrm>
            <a:off x="5245100" y="1570832"/>
            <a:ext cx="480342" cy="1654968"/>
          </a:xfrm>
          <a:prstGeom prst="rect">
            <a:avLst/>
          </a:prstGeom>
          <a:solidFill>
            <a:srgbClr val="FFC000">
              <a:alpha val="49803"/>
            </a:srgbClr>
          </a:solidFill>
          <a:ln w="22225" cap="rnd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3" name="Google Shape;473;p64"/>
          <p:cNvSpPr/>
          <p:nvPr>
            <p:custDataLst>
              <p:tags r:id="rId8"/>
            </p:custDataLst>
          </p:nvPr>
        </p:nvSpPr>
        <p:spPr>
          <a:xfrm>
            <a:off x="6040561" y="2719388"/>
            <a:ext cx="2287120" cy="1700212"/>
          </a:xfrm>
          <a:prstGeom prst="rect">
            <a:avLst/>
          </a:prstGeom>
          <a:solidFill>
            <a:srgbClr val="FFC000">
              <a:alpha val="49803"/>
            </a:srgbClr>
          </a:solidFill>
          <a:ln w="22225" cap="rnd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4" name="Google Shape;474;p64"/>
          <p:cNvSpPr/>
          <p:nvPr>
            <p:custDataLst>
              <p:tags r:id="rId9"/>
            </p:custDataLst>
          </p:nvPr>
        </p:nvSpPr>
        <p:spPr>
          <a:xfrm>
            <a:off x="4738370" y="2770188"/>
            <a:ext cx="480342" cy="455612"/>
          </a:xfrm>
          <a:prstGeom prst="rect">
            <a:avLst/>
          </a:prstGeom>
          <a:solidFill>
            <a:srgbClr val="92D050">
              <a:alpha val="49803"/>
            </a:srgbClr>
          </a:solidFill>
          <a:ln w="22225" cap="rnd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5" name="Google Shape;475;p64"/>
          <p:cNvSpPr/>
          <p:nvPr>
            <p:custDataLst>
              <p:tags r:id="rId10"/>
            </p:custDataLst>
          </p:nvPr>
        </p:nvSpPr>
        <p:spPr>
          <a:xfrm>
            <a:off x="7277099" y="3810176"/>
            <a:ext cx="2260601" cy="1545914"/>
          </a:xfrm>
          <a:prstGeom prst="rect">
            <a:avLst/>
          </a:prstGeom>
          <a:solidFill>
            <a:srgbClr val="92D050">
              <a:alpha val="49803"/>
            </a:srgbClr>
          </a:solidFill>
          <a:ln w="22225" cap="rnd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6" name="Google Shape;476;p64"/>
          <p:cNvSpPr/>
          <p:nvPr>
            <p:custDataLst>
              <p:tags r:id="rId11"/>
            </p:custDataLst>
          </p:nvPr>
        </p:nvSpPr>
        <p:spPr>
          <a:xfrm>
            <a:off x="4738370" y="1570832"/>
            <a:ext cx="480342" cy="765968"/>
          </a:xfrm>
          <a:prstGeom prst="rect">
            <a:avLst/>
          </a:prstGeom>
          <a:solidFill>
            <a:srgbClr val="7030A0">
              <a:alpha val="49803"/>
            </a:srgbClr>
          </a:solidFill>
          <a:ln w="22225" cap="rnd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7" name="Google Shape;477;p64"/>
          <p:cNvSpPr/>
          <p:nvPr>
            <p:custDataLst>
              <p:tags r:id="rId12"/>
            </p:custDataLst>
          </p:nvPr>
        </p:nvSpPr>
        <p:spPr>
          <a:xfrm>
            <a:off x="8661399" y="4731762"/>
            <a:ext cx="2209801" cy="1715115"/>
          </a:xfrm>
          <a:prstGeom prst="rect">
            <a:avLst/>
          </a:prstGeom>
          <a:solidFill>
            <a:srgbClr val="7030A0">
              <a:alpha val="49803"/>
            </a:srgbClr>
          </a:solidFill>
          <a:ln w="22225" cap="rnd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5"/>
          <p:cNvSpPr txBox="1"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701675"/>
            <a:ext cx="11029950" cy="101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EXEMPLE - ENSEMBLE DE DONNÉES SUR LA CYPHOSE</a:t>
            </a:r>
          </a:p>
        </p:txBody>
      </p:sp>
      <p:pic>
        <p:nvPicPr>
          <p:cNvPr id="483" name="Google Shape;483;p65"/>
          <p:cNvPicPr preferRelativeResize="0">
            <a:picLocks noGrp="1"/>
          </p:cNvPicPr>
          <p:nvPr>
            <p:ph type="body" idx="4294967295"/>
            <p:custDataLst>
              <p:tags r:id="rId2"/>
            </p:custDataLst>
          </p:nvPr>
        </p:nvPicPr>
        <p:blipFill rotWithShape="1">
          <a:blip r:embed="rId17">
            <a:alphaModFix/>
          </a:blip>
          <a:srcRect/>
          <a:stretch/>
        </p:blipFill>
        <p:spPr>
          <a:xfrm>
            <a:off x="6410325" y="1782763"/>
            <a:ext cx="5781675" cy="454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5"/>
          <p:cNvPicPr preferRelativeResize="0"/>
          <p:nvPr>
            <p:custDataLst>
              <p:tags r:id="rId3"/>
            </p:custDataLst>
          </p:nvPr>
        </p:nvPicPr>
        <p:blipFill rotWithShape="1">
          <a:blip r:embed="rId18">
            <a:alphaModFix/>
          </a:blip>
          <a:srcRect t="4431"/>
          <a:stretch/>
        </p:blipFill>
        <p:spPr>
          <a:xfrm>
            <a:off x="357858" y="1374333"/>
            <a:ext cx="5484283" cy="53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5"/>
          <p:cNvSpPr txBox="1"/>
          <p:nvPr>
            <p:custDataLst>
              <p:tags r:id="rId4"/>
            </p:custDataLst>
          </p:nvPr>
        </p:nvSpPr>
        <p:spPr>
          <a:xfrm>
            <a:off x="838200" y="4851400"/>
            <a:ext cx="1333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b="1" dirty="0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présents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 b="1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absents</a:t>
            </a:r>
          </a:p>
        </p:txBody>
      </p:sp>
      <p:sp>
        <p:nvSpPr>
          <p:cNvPr id="486" name="Google Shape;486;p65"/>
          <p:cNvSpPr/>
          <p:nvPr>
            <p:custDataLst>
              <p:tags r:id="rId5"/>
            </p:custDataLst>
          </p:nvPr>
        </p:nvSpPr>
        <p:spPr>
          <a:xfrm>
            <a:off x="8380880" y="1690688"/>
            <a:ext cx="2490320" cy="1700212"/>
          </a:xfrm>
          <a:prstGeom prst="rect">
            <a:avLst/>
          </a:prstGeom>
          <a:solidFill>
            <a:srgbClr val="5B9BD5">
              <a:alpha val="49803"/>
            </a:srgbClr>
          </a:solidFill>
          <a:ln w="22225" cap="rnd" cmpd="sng">
            <a:solidFill>
              <a:srgbClr val="7823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7" name="Google Shape;487;p65"/>
          <p:cNvSpPr/>
          <p:nvPr>
            <p:custDataLst>
              <p:tags r:id="rId6"/>
            </p:custDataLst>
          </p:nvPr>
        </p:nvSpPr>
        <p:spPr>
          <a:xfrm>
            <a:off x="3962400" y="1570832"/>
            <a:ext cx="749300" cy="1654968"/>
          </a:xfrm>
          <a:prstGeom prst="rect">
            <a:avLst/>
          </a:prstGeom>
          <a:solidFill>
            <a:srgbClr val="5B9BD5">
              <a:alpha val="49803"/>
            </a:srgbClr>
          </a:solidFill>
          <a:ln w="22225" cap="rnd" cmpd="sng">
            <a:solidFill>
              <a:srgbClr val="7823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8" name="Google Shape;488;p65"/>
          <p:cNvSpPr/>
          <p:nvPr>
            <p:custDataLst>
              <p:tags r:id="rId7"/>
            </p:custDataLst>
          </p:nvPr>
        </p:nvSpPr>
        <p:spPr>
          <a:xfrm>
            <a:off x="5245100" y="1570832"/>
            <a:ext cx="480342" cy="1654968"/>
          </a:xfrm>
          <a:prstGeom prst="rect">
            <a:avLst/>
          </a:prstGeom>
          <a:solidFill>
            <a:srgbClr val="FFC000">
              <a:alpha val="49803"/>
            </a:srgbClr>
          </a:solidFill>
          <a:ln w="22225" cap="rnd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9" name="Google Shape;489;p65"/>
          <p:cNvSpPr/>
          <p:nvPr>
            <p:custDataLst>
              <p:tags r:id="rId8"/>
            </p:custDataLst>
          </p:nvPr>
        </p:nvSpPr>
        <p:spPr>
          <a:xfrm>
            <a:off x="6040561" y="2719388"/>
            <a:ext cx="2287120" cy="1700212"/>
          </a:xfrm>
          <a:prstGeom prst="rect">
            <a:avLst/>
          </a:prstGeom>
          <a:solidFill>
            <a:srgbClr val="FFC000">
              <a:alpha val="49803"/>
            </a:srgbClr>
          </a:solidFill>
          <a:ln w="22225" cap="rnd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0" name="Google Shape;490;p65"/>
          <p:cNvSpPr/>
          <p:nvPr>
            <p:custDataLst>
              <p:tags r:id="rId9"/>
            </p:custDataLst>
          </p:nvPr>
        </p:nvSpPr>
        <p:spPr>
          <a:xfrm>
            <a:off x="4738370" y="2770188"/>
            <a:ext cx="480342" cy="455612"/>
          </a:xfrm>
          <a:prstGeom prst="rect">
            <a:avLst/>
          </a:prstGeom>
          <a:solidFill>
            <a:srgbClr val="92D050">
              <a:alpha val="49803"/>
            </a:srgbClr>
          </a:solidFill>
          <a:ln w="22225" cap="rnd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1" name="Google Shape;491;p65"/>
          <p:cNvSpPr/>
          <p:nvPr>
            <p:custDataLst>
              <p:tags r:id="rId10"/>
            </p:custDataLst>
          </p:nvPr>
        </p:nvSpPr>
        <p:spPr>
          <a:xfrm>
            <a:off x="7277099" y="3810176"/>
            <a:ext cx="2260601" cy="1545914"/>
          </a:xfrm>
          <a:prstGeom prst="rect">
            <a:avLst/>
          </a:prstGeom>
          <a:solidFill>
            <a:srgbClr val="92D050">
              <a:alpha val="49803"/>
            </a:srgbClr>
          </a:solidFill>
          <a:ln w="22225" cap="rnd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2" name="Google Shape;492;p65"/>
          <p:cNvSpPr/>
          <p:nvPr>
            <p:custDataLst>
              <p:tags r:id="rId11"/>
            </p:custDataLst>
          </p:nvPr>
        </p:nvSpPr>
        <p:spPr>
          <a:xfrm>
            <a:off x="4738370" y="1570832"/>
            <a:ext cx="480342" cy="765968"/>
          </a:xfrm>
          <a:prstGeom prst="rect">
            <a:avLst/>
          </a:prstGeom>
          <a:solidFill>
            <a:srgbClr val="7030A0">
              <a:alpha val="49803"/>
            </a:srgbClr>
          </a:solidFill>
          <a:ln w="22225" cap="rnd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3" name="Google Shape;493;p65"/>
          <p:cNvSpPr/>
          <p:nvPr>
            <p:custDataLst>
              <p:tags r:id="rId12"/>
            </p:custDataLst>
          </p:nvPr>
        </p:nvSpPr>
        <p:spPr>
          <a:xfrm>
            <a:off x="8661399" y="4731762"/>
            <a:ext cx="2209801" cy="1715115"/>
          </a:xfrm>
          <a:prstGeom prst="rect">
            <a:avLst/>
          </a:prstGeom>
          <a:solidFill>
            <a:srgbClr val="7030A0">
              <a:alpha val="49803"/>
            </a:srgbClr>
          </a:solidFill>
          <a:ln w="22225" cap="rnd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4" name="Google Shape;494;p65"/>
          <p:cNvSpPr/>
          <p:nvPr>
            <p:custDataLst>
              <p:tags r:id="rId13"/>
            </p:custDataLst>
          </p:nvPr>
        </p:nvSpPr>
        <p:spPr>
          <a:xfrm>
            <a:off x="4739358" y="2336800"/>
            <a:ext cx="480342" cy="433388"/>
          </a:xfrm>
          <a:prstGeom prst="rect">
            <a:avLst/>
          </a:prstGeom>
          <a:solidFill>
            <a:srgbClr val="FF0000">
              <a:alpha val="49803"/>
            </a:srgbClr>
          </a:solidFill>
          <a:ln w="2222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5" name="Google Shape;495;p65"/>
          <p:cNvSpPr/>
          <p:nvPr>
            <p:custDataLst>
              <p:tags r:id="rId14"/>
            </p:custDataLst>
          </p:nvPr>
        </p:nvSpPr>
        <p:spPr>
          <a:xfrm>
            <a:off x="10478627" y="5155931"/>
            <a:ext cx="1624471" cy="1290946"/>
          </a:xfrm>
          <a:prstGeom prst="rect">
            <a:avLst/>
          </a:prstGeom>
          <a:solidFill>
            <a:srgbClr val="FF0000">
              <a:alpha val="49803"/>
            </a:srgbClr>
          </a:solidFill>
          <a:ln w="2222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66"/>
          <p:cNvPicPr preferRelativeResize="0"/>
          <p:nvPr>
            <p:custDataLst>
              <p:tags r:id="rId1"/>
            </p:custDataLst>
          </p:nvPr>
        </p:nvPicPr>
        <p:blipFill rotWithShape="1">
          <a:blip r:embed="rId7">
            <a:alphaModFix/>
          </a:blip>
          <a:srcRect/>
          <a:stretch/>
        </p:blipFill>
        <p:spPr>
          <a:xfrm>
            <a:off x="660548" y="401939"/>
            <a:ext cx="6214188" cy="62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6"/>
          <p:cNvSpPr txBox="1">
            <a:spLocks noGrp="1"/>
          </p:cNvSpPr>
          <p:nvPr>
            <p:ph type="body" idx="4294967295"/>
            <p:custDataLst>
              <p:tags r:id="rId2"/>
            </p:custDataLst>
          </p:nvPr>
        </p:nvSpPr>
        <p:spPr>
          <a:xfrm>
            <a:off x="8102817" y="571934"/>
            <a:ext cx="2976861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fr-CA" sz="1800" b="1" dirty="0">
                <a:latin typeface="Helvetica Neue"/>
                <a:ea typeface="Helvetica Neue"/>
                <a:cs typeface="Helvetica Neue"/>
                <a:sym typeface="Helvetica Neue"/>
              </a:rPr>
              <a:t>Classification élaguée de l’ensemble de données sur la cyphose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</p:txBody>
      </p:sp>
      <p:pic>
        <p:nvPicPr>
          <p:cNvPr id="502" name="Google Shape;502;p66"/>
          <p:cNvPicPr preferRelativeResize="0"/>
          <p:nvPr>
            <p:custDataLst>
              <p:tags r:id="rId3"/>
            </p:custDataLst>
          </p:nvPr>
        </p:nvPicPr>
        <p:blipFill rotWithShape="1">
          <a:blip r:embed="rId8">
            <a:alphaModFix/>
          </a:blip>
          <a:srcRect/>
          <a:stretch/>
        </p:blipFill>
        <p:spPr>
          <a:xfrm>
            <a:off x="7850025" y="1807183"/>
            <a:ext cx="3661743" cy="3395434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6"/>
          <p:cNvSpPr txBox="1"/>
          <p:nvPr>
            <p:custDataLst>
              <p:tags r:id="rId4"/>
            </p:custDataLst>
          </p:nvPr>
        </p:nvSpPr>
        <p:spPr>
          <a:xfrm>
            <a:off x="1124197" y="621171"/>
            <a:ext cx="2809918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CA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 de l’ensemble de données sur la cyphose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lang="fr-CA" sz="10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lang="fr-CA" sz="10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lang="fr-CA" sz="10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lang="fr-CA" sz="10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lang="fr-CA" sz="10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lang="fr-CA" sz="10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lang="fr-CA" sz="10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lang="fr-CA" sz="10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lang="fr-CA" sz="10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lang="fr-CA" sz="10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7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EXEMPLE - ENSEMBLE DE DONNÉES SUR LA CYPHOSE</a:t>
            </a:r>
          </a:p>
        </p:txBody>
      </p:sp>
      <p:sp>
        <p:nvSpPr>
          <p:cNvPr id="509" name="Google Shape;509;p67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Nous utilisons un modèle sur 50 observations (choisies au hasard) et évaluons le rendement sur les 31 autres observations.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2208"/>
              <a:buNone/>
            </a:pPr>
            <a:endParaRPr lang="fr-CA" dirty="0"/>
          </a:p>
        </p:txBody>
      </p:sp>
      <p:pic>
        <p:nvPicPr>
          <p:cNvPr id="510" name="Google Shape;510;p67"/>
          <p:cNvPicPr preferRelativeResize="0"/>
          <p:nvPr>
            <p:custDataLst>
              <p:tags r:id="rId3"/>
            </p:custDataLst>
          </p:nvPr>
        </p:nvPicPr>
        <p:blipFill rotWithShape="1">
          <a:blip r:embed="rId7">
            <a:alphaModFix/>
          </a:blip>
          <a:srcRect/>
          <a:stretch/>
        </p:blipFill>
        <p:spPr>
          <a:xfrm>
            <a:off x="0" y="3160042"/>
            <a:ext cx="12192000" cy="287029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7"/>
          <p:cNvSpPr txBox="1"/>
          <p:nvPr>
            <p:custDataLst>
              <p:tags r:id="rId4"/>
            </p:custDataLst>
          </p:nvPr>
        </p:nvSpPr>
        <p:spPr>
          <a:xfrm>
            <a:off x="490536" y="912936"/>
            <a:ext cx="11210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8"/>
              <a:buFont typeface="Noto Sans Symbols"/>
              <a:buNone/>
            </a:pPr>
            <a:r>
              <a:rPr lang="fr-CA" sz="24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Nous utilisons un modèle sur 50 observations (choisies au hasard) et évaluons le rendement sur les 31 autres observations.</a:t>
            </a: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920"/>
              <a:buFont typeface="Noto Sans Symbols"/>
              <a:buNone/>
            </a:pPr>
            <a:endParaRPr lang="fr-CA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80"/>
              </a:spcBef>
              <a:spcAft>
                <a:spcPts val="0"/>
              </a:spcAft>
              <a:buClr>
                <a:schemeClr val="accent2"/>
              </a:buClr>
              <a:buSzPts val="2208"/>
              <a:buFont typeface="Noto Sans Symbols"/>
              <a:buNone/>
            </a:pPr>
            <a:endParaRPr lang="fr-CA" sz="24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8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DISCUSSION</a:t>
            </a:r>
          </a:p>
        </p:txBody>
      </p:sp>
      <p:sp>
        <p:nvSpPr>
          <p:cNvPr id="518" name="Google Shape;518;p68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Est-ce un bon modèle?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6;p15">
            <a:extLst>
              <a:ext uri="{FF2B5EF4-FFF2-40B4-BE49-F238E27FC236}">
                <a16:creationId xmlns:a16="http://schemas.microsoft.com/office/drawing/2014/main" xmlns="" id="{EDC89740-A659-40CF-90AC-829DB93A6682}"/>
              </a:ext>
            </a:extLst>
          </p:cNvPr>
          <p:cNvPicPr preferRelativeResize="0"/>
          <p:nvPr>
            <p:custDataLst>
              <p:tags r:id="rId1"/>
            </p:custDataLst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678075" y="823966"/>
            <a:ext cx="9157402" cy="5175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69"/>
          <p:cNvPicPr preferRelativeResize="0"/>
          <p:nvPr>
            <p:custDataLst>
              <p:tags r:id="rId1"/>
            </p:custDataLst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1904624" y="1754536"/>
            <a:ext cx="8471647" cy="465319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9"/>
          <p:cNvSpPr/>
          <p:nvPr>
            <p:custDataLst>
              <p:tags r:id="rId2"/>
            </p:custDataLst>
          </p:nvPr>
        </p:nvSpPr>
        <p:spPr>
          <a:xfrm>
            <a:off x="2734467" y="677318"/>
            <a:ext cx="681196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plupart des paramètres de rendement ne se généralisent pas</a:t>
            </a:r>
            <a:br>
              <a:rPr lang="fr-CA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CA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aux cas </a:t>
            </a:r>
            <a:r>
              <a:rPr lang="fr-CA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multinominaux</a:t>
            </a:r>
            <a:r>
              <a:rPr lang="fr-CA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fr-CA" sz="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0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ÉVALUATION DU RENDEMENT</a:t>
            </a:r>
          </a:p>
        </p:txBody>
      </p:sp>
      <p:sp>
        <p:nvSpPr>
          <p:cNvPr id="530" name="Google Shape;530;p70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68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ÉVALUATION DU RENDEMENT</a:t>
            </a:r>
          </a:p>
        </p:txBody>
      </p:sp>
      <p:sp>
        <p:nvSpPr>
          <p:cNvPr id="537" name="Google Shape;537;p71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fr-CA" b="1" dirty="0"/>
              <a:t>Dans le problème de l’évaluation catégorique et numérique, </a:t>
            </a:r>
            <a:r>
              <a:rPr lang="fr-CA" dirty="0"/>
              <a:t>le paramètre de rendement isolé ne justifie pas suffisamment la validation du modèle, à moins qu’il n’ait d’abord été normalisé. 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20"/>
              <a:buNone/>
            </a:pPr>
            <a:endParaRPr lang="fr-CA" sz="1000" dirty="0"/>
          </a:p>
          <a:p>
            <a:pPr marL="0" lvl="0" indent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fr-CA" dirty="0"/>
              <a:t>Il y a (beaucoup) plus à dire sur le thème du choix du modèle.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2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fr-CA" dirty="0"/>
              <a:t>RÉFÉRENCES</a:t>
            </a:r>
          </a:p>
        </p:txBody>
      </p:sp>
      <p:sp>
        <p:nvSpPr>
          <p:cNvPr id="543" name="Google Shape;543;p72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fr-CA" dirty="0"/>
              <a:t>CLASSIFICATION ET ESTIMATION DE LA VALEUR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3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DOCUMENTATION SUPPLÉMENTAIRE</a:t>
            </a:r>
          </a:p>
        </p:txBody>
      </p:sp>
      <p:sp>
        <p:nvSpPr>
          <p:cNvPr id="549" name="Google Shape;549;p73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00" dirty="0"/>
              <a:t/>
            </a:r>
            <a:br>
              <a:rPr lang="fr-CA" sz="100" dirty="0"/>
            </a:br>
            <a:r>
              <a:rPr lang="fr-CA" sz="2000" dirty="0"/>
              <a:t>Méthodes d’estimation de la valeur</a:t>
            </a:r>
            <a:br>
              <a:rPr lang="fr-CA" sz="2000" dirty="0"/>
            </a:br>
            <a:r>
              <a:rPr lang="fr-CA" sz="2000" u="sng" dirty="0">
                <a:solidFill>
                  <a:schemeClr val="hlink"/>
                </a:solidFill>
                <a:hlinkClick r:id="rId5"/>
              </a:rPr>
              <a:t>https://www.data-action-lab.com/wp-content/uploads/2019/03/Value-Estimation-Methods.pdf</a:t>
            </a:r>
            <a:r>
              <a:rPr lang="fr-CA" sz="2000" dirty="0"/>
              <a:t> </a:t>
            </a: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ts val="460"/>
              <a:buNone/>
            </a:pPr>
            <a:endParaRPr lang="fr-CA" sz="5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CA" sz="2000" dirty="0"/>
              <a:t>Régression logistique </a:t>
            </a:r>
            <a:br>
              <a:rPr lang="fr-CA" sz="2000" dirty="0"/>
            </a:br>
            <a:r>
              <a:rPr lang="fr-CA" sz="2000" u="sng" dirty="0">
                <a:solidFill>
                  <a:schemeClr val="hlink"/>
                </a:solidFill>
                <a:hlinkClick r:id="rId6"/>
              </a:rPr>
              <a:t>https://www.data-action-lab.com/wp-content/uploads/2019/03/Logistic-Regression.pdf</a:t>
            </a:r>
            <a:r>
              <a:rPr lang="fr-CA" sz="2000" dirty="0"/>
              <a:t> </a:t>
            </a:r>
          </a:p>
          <a:p>
            <a:pPr marL="0" lvl="0" indent="0" algn="just" rtl="0">
              <a:spcBef>
                <a:spcPts val="700"/>
              </a:spcBef>
              <a:spcAft>
                <a:spcPts val="0"/>
              </a:spcAft>
              <a:buSzPts val="460"/>
              <a:buNone/>
            </a:pPr>
            <a:endParaRPr lang="fr-CA" sz="5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CA" sz="2000" dirty="0"/>
              <a:t>Classification naïve bayésienne</a:t>
            </a:r>
            <a:br>
              <a:rPr lang="fr-CA" sz="2000" dirty="0"/>
            </a:br>
            <a:r>
              <a:rPr lang="fr-CA" sz="2000" u="sng" dirty="0">
                <a:solidFill>
                  <a:schemeClr val="hlink"/>
                </a:solidFill>
                <a:hlinkClick r:id="rId7"/>
              </a:rPr>
              <a:t>https://www.data-action-lab.com/</a:t>
            </a:r>
            <a:r>
              <a:rPr lang="fr-CA" sz="2000" u="sng" dirty="0" err="1">
                <a:solidFill>
                  <a:schemeClr val="hlink"/>
                </a:solidFill>
                <a:hlinkClick r:id="rId7"/>
              </a:rPr>
              <a:t>wp</a:t>
            </a:r>
            <a:r>
              <a:rPr lang="fr-CA" sz="2000" u="sng" dirty="0">
                <a:solidFill>
                  <a:schemeClr val="hlink"/>
                </a:solidFill>
                <a:hlinkClick r:id="rId7"/>
              </a:rPr>
              <a:t>-content/</a:t>
            </a:r>
            <a:r>
              <a:rPr lang="fr-CA" sz="2000" u="sng" dirty="0" err="1">
                <a:solidFill>
                  <a:schemeClr val="hlink"/>
                </a:solidFill>
                <a:hlinkClick r:id="rId7"/>
              </a:rPr>
              <a:t>uploads</a:t>
            </a:r>
            <a:r>
              <a:rPr lang="fr-CA" sz="2000" u="sng" dirty="0">
                <a:solidFill>
                  <a:schemeClr val="hlink"/>
                </a:solidFill>
                <a:hlinkClick r:id="rId7"/>
              </a:rPr>
              <a:t>/2019/03/Naïve-Bayes-Classification.pdf</a:t>
            </a:r>
            <a:r>
              <a:rPr lang="fr-CA" sz="20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4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RÉFÉRENCES</a:t>
            </a:r>
          </a:p>
        </p:txBody>
      </p:sp>
      <p:sp>
        <p:nvSpPr>
          <p:cNvPr id="555" name="Google Shape;555;p74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00" dirty="0"/>
              <a:t/>
            </a:r>
            <a:br>
              <a:rPr lang="fr-CA" sz="100" dirty="0"/>
            </a:br>
            <a:r>
              <a:rPr lang="fr-CA" sz="2000" dirty="0" err="1"/>
              <a:t>Kitts</a:t>
            </a:r>
            <a:r>
              <a:rPr lang="fr-CA" sz="2000" dirty="0"/>
              <a:t>, B., Zhang, J., Wu, G., Brandi, W., </a:t>
            </a:r>
            <a:r>
              <a:rPr lang="fr-CA" sz="2000" dirty="0" err="1"/>
              <a:t>Beasley</a:t>
            </a:r>
            <a:r>
              <a:rPr lang="fr-CA" sz="2000" dirty="0"/>
              <a:t>, J., </a:t>
            </a:r>
            <a:r>
              <a:rPr lang="fr-CA" sz="2000" dirty="0" err="1"/>
              <a:t>Morrill</a:t>
            </a:r>
            <a:r>
              <a:rPr lang="fr-CA" sz="2000" dirty="0"/>
              <a:t>, K., Ettedgui1, J., </a:t>
            </a:r>
            <a:r>
              <a:rPr lang="fr-CA" sz="2000" dirty="0" err="1"/>
              <a:t>Siddhartha</a:t>
            </a:r>
            <a:r>
              <a:rPr lang="fr-CA" sz="2000" dirty="0"/>
              <a:t>, S., Yuan, H., Gao, F., </a:t>
            </a:r>
            <a:r>
              <a:rPr lang="fr-CA" sz="2000" dirty="0" err="1"/>
              <a:t>Azo</a:t>
            </a:r>
            <a:r>
              <a:rPr lang="fr-CA" sz="2000" dirty="0"/>
              <a:t>, P., </a:t>
            </a:r>
            <a:r>
              <a:rPr lang="fr-CA" sz="2000" dirty="0" err="1"/>
              <a:t>Mahato</a:t>
            </a:r>
            <a:r>
              <a:rPr lang="fr-CA" sz="2000" dirty="0"/>
              <a:t>, R. (sous presse), Click </a:t>
            </a:r>
            <a:r>
              <a:rPr lang="fr-CA" sz="2000" dirty="0" err="1"/>
              <a:t>Fraud</a:t>
            </a:r>
            <a:r>
              <a:rPr lang="fr-CA" sz="2000" dirty="0"/>
              <a:t> </a:t>
            </a:r>
            <a:r>
              <a:rPr lang="fr-CA" sz="2000" dirty="0" err="1"/>
              <a:t>Detection</a:t>
            </a:r>
            <a:r>
              <a:rPr lang="fr-CA" sz="2000" dirty="0"/>
              <a:t>: </a:t>
            </a:r>
            <a:r>
              <a:rPr lang="fr-CA" sz="2000" dirty="0" err="1"/>
              <a:t>Adversarial</a:t>
            </a:r>
            <a:r>
              <a:rPr lang="fr-CA" sz="2000" dirty="0"/>
              <a:t> Pattern Recognition over 5 </a:t>
            </a:r>
            <a:r>
              <a:rPr lang="fr-CA" sz="2000" dirty="0" err="1"/>
              <a:t>Years</a:t>
            </a:r>
            <a:r>
              <a:rPr lang="fr-CA" sz="2000" dirty="0"/>
              <a:t> at Microsoft, </a:t>
            </a:r>
            <a:r>
              <a:rPr lang="fr-CA" sz="2000" dirty="0" err="1"/>
              <a:t>Annals</a:t>
            </a:r>
            <a:r>
              <a:rPr lang="fr-CA" sz="2000" dirty="0"/>
              <a:t> of Information </a:t>
            </a:r>
            <a:r>
              <a:rPr lang="fr-CA" sz="2000" dirty="0" err="1"/>
              <a:t>Systems</a:t>
            </a:r>
            <a:r>
              <a:rPr lang="fr-CA" sz="2000" dirty="0"/>
              <a:t> </a:t>
            </a:r>
            <a:r>
              <a:rPr lang="fr-CA" sz="2000" dirty="0" err="1"/>
              <a:t>Special</a:t>
            </a:r>
            <a:r>
              <a:rPr lang="fr-CA" sz="2000" dirty="0"/>
              <a:t> Issue on Data Mining in Real-World Applications. </a:t>
            </a:r>
          </a:p>
          <a:p>
            <a:pPr marL="0" lvl="0" indent="0" algn="just" rtl="0">
              <a:spcBef>
                <a:spcPts val="620"/>
              </a:spcBef>
              <a:spcAft>
                <a:spcPts val="0"/>
              </a:spcAft>
              <a:buNone/>
            </a:pPr>
            <a:endParaRPr lang="fr-CA" sz="10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CA" sz="2000"/>
              <a:t>Kitts</a:t>
            </a:r>
            <a:r>
              <a:rPr lang="fr-CA" sz="2000" dirty="0"/>
              <a:t>, B. (2013), The </a:t>
            </a:r>
            <a:r>
              <a:rPr lang="fr-CA" sz="2000" dirty="0" err="1"/>
              <a:t>Making</a:t>
            </a:r>
            <a:r>
              <a:rPr lang="fr-CA" sz="2000" dirty="0"/>
              <a:t> of a Large-</a:t>
            </a:r>
            <a:r>
              <a:rPr lang="fr-CA" sz="2000" dirty="0" err="1"/>
              <a:t>Scale</a:t>
            </a:r>
            <a:r>
              <a:rPr lang="fr-CA" sz="2000" dirty="0"/>
              <a:t> Ad Server, in Data Mining Case </a:t>
            </a:r>
            <a:r>
              <a:rPr lang="fr-CA" sz="2000" dirty="0" err="1"/>
              <a:t>Studies</a:t>
            </a:r>
            <a:r>
              <a:rPr lang="fr-CA" sz="2000" dirty="0"/>
              <a:t> Workshop and Practice </a:t>
            </a:r>
            <a:r>
              <a:rPr lang="fr-CA" sz="2000" dirty="0" err="1"/>
              <a:t>Prize</a:t>
            </a:r>
            <a:r>
              <a:rPr lang="fr-CA" sz="2000" dirty="0"/>
              <a:t> 5, </a:t>
            </a:r>
            <a:r>
              <a:rPr lang="fr-CA" sz="2000" dirty="0" err="1"/>
              <a:t>Proceedings</a:t>
            </a:r>
            <a:r>
              <a:rPr lang="fr-CA" sz="2000" dirty="0"/>
              <a:t> of the IEEE </a:t>
            </a:r>
            <a:r>
              <a:rPr lang="fr-CA" sz="2000" dirty="0" err="1"/>
              <a:t>Thirteenth</a:t>
            </a:r>
            <a:r>
              <a:rPr lang="fr-CA" sz="2000" dirty="0"/>
              <a:t> International </a:t>
            </a:r>
            <a:r>
              <a:rPr lang="fr-CA" sz="2000" dirty="0" err="1"/>
              <a:t>Conference</a:t>
            </a:r>
            <a:r>
              <a:rPr lang="fr-CA" sz="2000" dirty="0"/>
              <a:t> on Data Mining Workshops (ICDMW 2013), Décembre, Dallas, TX, IEEE </a:t>
            </a:r>
            <a:r>
              <a:rPr lang="fr-CA" sz="2000" dirty="0" err="1"/>
              <a:t>Press</a:t>
            </a:r>
            <a:r>
              <a:rPr lang="fr-CA" sz="2000" dirty="0"/>
              <a:t>.</a:t>
            </a:r>
          </a:p>
          <a:p>
            <a:pPr marL="0" lvl="0" indent="0" algn="just" rtl="0">
              <a:spcBef>
                <a:spcPts val="620"/>
              </a:spcBef>
              <a:spcAft>
                <a:spcPts val="0"/>
              </a:spcAft>
              <a:buNone/>
            </a:pPr>
            <a:endParaRPr lang="fr-CA" sz="10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CA" sz="2000"/>
              <a:t>Fefilatyev</a:t>
            </a:r>
            <a:r>
              <a:rPr lang="fr-CA" sz="2000" dirty="0"/>
              <a:t>, S., Kramer, K., Hall, L., </a:t>
            </a:r>
            <a:r>
              <a:rPr lang="fr-CA" sz="2000" dirty="0" err="1"/>
              <a:t>Goldgof</a:t>
            </a:r>
            <a:r>
              <a:rPr lang="fr-CA" sz="2000" dirty="0"/>
              <a:t>, D., </a:t>
            </a:r>
            <a:r>
              <a:rPr lang="fr-CA" sz="2000" dirty="0" err="1"/>
              <a:t>Kasturi</a:t>
            </a:r>
            <a:r>
              <a:rPr lang="fr-CA" sz="2000" dirty="0"/>
              <a:t>, R., </a:t>
            </a:r>
            <a:r>
              <a:rPr lang="fr-CA" sz="2000" dirty="0" err="1"/>
              <a:t>Remsen</a:t>
            </a:r>
            <a:r>
              <a:rPr lang="fr-CA" sz="2000" dirty="0"/>
              <a:t>, A., Daly, K. (2011), </a:t>
            </a:r>
            <a:r>
              <a:rPr lang="fr-CA" sz="2000" dirty="0" err="1"/>
              <a:t>Detection</a:t>
            </a:r>
            <a:r>
              <a:rPr lang="fr-CA" sz="2000" dirty="0"/>
              <a:t> of </a:t>
            </a:r>
            <a:r>
              <a:rPr lang="fr-CA" sz="2000" dirty="0" err="1"/>
              <a:t>Anomalous</a:t>
            </a:r>
            <a:r>
              <a:rPr lang="fr-CA" sz="2000" dirty="0"/>
              <a:t> </a:t>
            </a:r>
            <a:r>
              <a:rPr lang="fr-CA" sz="2000" dirty="0" err="1"/>
              <a:t>Particles</a:t>
            </a:r>
            <a:r>
              <a:rPr lang="fr-CA" sz="2000" dirty="0"/>
              <a:t> </a:t>
            </a:r>
            <a:r>
              <a:rPr lang="fr-CA" sz="2000" dirty="0" err="1"/>
              <a:t>from</a:t>
            </a:r>
            <a:r>
              <a:rPr lang="fr-CA" sz="2000" dirty="0"/>
              <a:t> </a:t>
            </a:r>
            <a:r>
              <a:rPr lang="fr-CA" sz="2000" dirty="0" err="1"/>
              <a:t>Deepwater</a:t>
            </a:r>
            <a:r>
              <a:rPr lang="fr-CA" sz="2000" dirty="0"/>
              <a:t> Horizon </a:t>
            </a:r>
            <a:r>
              <a:rPr lang="fr-CA" sz="2000" dirty="0" err="1"/>
              <a:t>Oil</a:t>
            </a:r>
            <a:r>
              <a:rPr lang="fr-CA" sz="2000" dirty="0"/>
              <a:t> Spill </a:t>
            </a:r>
            <a:r>
              <a:rPr lang="fr-CA" sz="2000" dirty="0" err="1"/>
              <a:t>Using</a:t>
            </a:r>
            <a:r>
              <a:rPr lang="fr-CA" sz="2000" dirty="0"/>
              <a:t> SIPPER3 </a:t>
            </a:r>
            <a:r>
              <a:rPr lang="fr-CA" sz="2000" dirty="0" err="1"/>
              <a:t>Underwater</a:t>
            </a:r>
            <a:r>
              <a:rPr lang="fr-CA" sz="2000" dirty="0"/>
              <a:t> Imaging Platform, in Data Mining Case </a:t>
            </a:r>
            <a:r>
              <a:rPr lang="fr-CA" sz="2000" dirty="0" err="1"/>
              <a:t>Studies</a:t>
            </a:r>
            <a:r>
              <a:rPr lang="fr-CA" sz="2000" dirty="0"/>
              <a:t> IV, </a:t>
            </a:r>
            <a:r>
              <a:rPr lang="fr-CA" sz="2000" dirty="0" err="1"/>
              <a:t>Proceedings</a:t>
            </a:r>
            <a:r>
              <a:rPr lang="fr-CA" sz="2000" dirty="0"/>
              <a:t> of the </a:t>
            </a:r>
            <a:r>
              <a:rPr lang="fr-CA" sz="2000" dirty="0" err="1"/>
              <a:t>Eleventh</a:t>
            </a:r>
            <a:r>
              <a:rPr lang="fr-CA" sz="2000" dirty="0"/>
              <a:t> IEEE International </a:t>
            </a:r>
            <a:r>
              <a:rPr lang="fr-CA" sz="2000" dirty="0" err="1"/>
              <a:t>Conference</a:t>
            </a:r>
            <a:r>
              <a:rPr lang="fr-CA" sz="2000" dirty="0"/>
              <a:t> on Data Mining, Vancouver, Canada</a:t>
            </a:r>
          </a:p>
          <a:p>
            <a:pPr marL="0" lvl="0" indent="0" algn="just" rtl="0">
              <a:spcBef>
                <a:spcPts val="620"/>
              </a:spcBef>
              <a:spcAft>
                <a:spcPts val="0"/>
              </a:spcAft>
              <a:buNone/>
            </a:pPr>
            <a:endParaRPr lang="fr-CA" sz="10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CA" sz="2000"/>
              <a:t>Kitts</a:t>
            </a:r>
            <a:r>
              <a:rPr lang="fr-CA" sz="2000" dirty="0"/>
              <a:t>, B. (2005), Product </a:t>
            </a:r>
            <a:r>
              <a:rPr lang="fr-CA" sz="2000" dirty="0" err="1"/>
              <a:t>Targeting</a:t>
            </a:r>
            <a:r>
              <a:rPr lang="fr-CA" sz="2000" dirty="0"/>
              <a:t> </a:t>
            </a:r>
            <a:r>
              <a:rPr lang="fr-CA" sz="2000" dirty="0" err="1"/>
              <a:t>From</a:t>
            </a:r>
            <a:r>
              <a:rPr lang="fr-CA" sz="2000" dirty="0"/>
              <a:t> Rare </a:t>
            </a:r>
            <a:r>
              <a:rPr lang="fr-CA" sz="2000" dirty="0" err="1"/>
              <a:t>Events</a:t>
            </a:r>
            <a:r>
              <a:rPr lang="fr-CA" sz="2000" dirty="0"/>
              <a:t>: Five </a:t>
            </a:r>
            <a:r>
              <a:rPr lang="fr-CA" sz="2000" dirty="0" err="1"/>
              <a:t>Years</a:t>
            </a:r>
            <a:r>
              <a:rPr lang="fr-CA" sz="2000" dirty="0"/>
              <a:t> of One-to-One Marketing at CPI, Marketing Science </a:t>
            </a:r>
            <a:r>
              <a:rPr lang="fr-CA" sz="2000" dirty="0" err="1"/>
              <a:t>Conference</a:t>
            </a:r>
            <a:r>
              <a:rPr lang="fr-CA" sz="2000" dirty="0"/>
              <a:t>, Atlanta, Juin 2005.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RÉFÉRENCES</a:t>
            </a:r>
          </a:p>
        </p:txBody>
      </p:sp>
      <p:sp>
        <p:nvSpPr>
          <p:cNvPr id="561" name="Google Shape;561;p75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40"/>
              <a:buNone/>
            </a:pPr>
            <a:r>
              <a:rPr lang="fr-CA" sz="2000" u="sng" dirty="0">
                <a:solidFill>
                  <a:schemeClr val="hlink"/>
                </a:solidFill>
                <a:hlinkClick r:id="rId5"/>
              </a:rPr>
              <a:t>https://algobeans.com/2016/07/27/decision-trees-tutorial/</a:t>
            </a:r>
          </a:p>
          <a:p>
            <a:pPr marL="0" lvl="0" indent="0" algn="l" rtl="0">
              <a:spcBef>
                <a:spcPts val="620"/>
              </a:spcBef>
              <a:spcAft>
                <a:spcPts val="0"/>
              </a:spcAft>
              <a:buNone/>
            </a:pPr>
            <a:endParaRPr lang="fr-CA" sz="100" u="sng" dirty="0">
              <a:solidFill>
                <a:schemeClr val="hlink"/>
              </a:solidFill>
              <a:hlinkClick r:id="rId6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CA" sz="2000" u="sng" dirty="0">
                <a:solidFill>
                  <a:schemeClr val="hlink"/>
                </a:solidFill>
                <a:hlinkClick r:id="rId7"/>
              </a:rPr>
              <a:t>https://fr.wikipedia.org/wiki/Arbre_de_d%C3%A9cision_(apprentissage)</a:t>
            </a:r>
            <a:r>
              <a:rPr lang="fr-CA" sz="2000" dirty="0"/>
              <a:t>  </a:t>
            </a:r>
          </a:p>
          <a:p>
            <a:pPr marL="0" lvl="0" indent="0" algn="l" rtl="0">
              <a:spcBef>
                <a:spcPts val="620"/>
              </a:spcBef>
              <a:spcAft>
                <a:spcPts val="0"/>
              </a:spcAft>
              <a:buNone/>
            </a:pPr>
            <a:endParaRPr lang="fr-CA" sz="100" u="sng" dirty="0">
              <a:solidFill>
                <a:schemeClr val="hlink"/>
              </a:solidFill>
              <a:hlinkClick r:id="rId8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CA" sz="2000" u="sng" dirty="0">
                <a:solidFill>
                  <a:schemeClr val="hlink"/>
                </a:solidFill>
                <a:hlinkClick r:id="rId8"/>
              </a:rPr>
              <a:t>https://fr.wikipedia.org/wiki/Analyse_pr%C3%A9dictive</a:t>
            </a:r>
          </a:p>
          <a:p>
            <a:pPr marL="0" lvl="0" indent="0" algn="l" rtl="0">
              <a:spcBef>
                <a:spcPts val="620"/>
              </a:spcBef>
              <a:spcAft>
                <a:spcPts val="0"/>
              </a:spcAft>
              <a:buNone/>
            </a:pPr>
            <a:endParaRPr lang="fr-CA" sz="100" u="sng" dirty="0">
              <a:solidFill>
                <a:schemeClr val="hlink"/>
              </a:solidFill>
              <a:hlinkClick r:id="rId9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CA" sz="2000" u="sng" dirty="0">
                <a:solidFill>
                  <a:schemeClr val="hlink"/>
                </a:solidFill>
                <a:hlinkClick r:id="rId9"/>
              </a:rPr>
              <a:t>https://fr.wikipedia.org/wiki/R%C3%A9gression_multivari%C3%A9e_par_spline_adaptative</a:t>
            </a:r>
          </a:p>
          <a:p>
            <a:pPr marL="0" lvl="0" indent="0" algn="l" rtl="0">
              <a:spcBef>
                <a:spcPts val="620"/>
              </a:spcBef>
              <a:spcAft>
                <a:spcPts val="0"/>
              </a:spcAft>
              <a:buNone/>
            </a:pPr>
            <a:endParaRPr lang="fr-CA" sz="100" u="sng" dirty="0">
              <a:solidFill>
                <a:schemeClr val="hlink"/>
              </a:solidFill>
              <a:hlinkClick r:id="rId1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CA" sz="2000" u="sng" dirty="0">
                <a:solidFill>
                  <a:schemeClr val="hlink"/>
                </a:solidFill>
                <a:hlinkClick r:id="rId10"/>
              </a:rPr>
              <a:t>https://en.wikipedia.org/wiki/Evaluation_of_binary_classifiers</a:t>
            </a:r>
            <a:r>
              <a:rPr lang="fr-CA" sz="2000" dirty="0"/>
              <a:t> </a:t>
            </a:r>
          </a:p>
          <a:p>
            <a:pPr marL="0" lvl="0" indent="0" algn="l" rtl="0">
              <a:spcBef>
                <a:spcPts val="620"/>
              </a:spcBef>
              <a:spcAft>
                <a:spcPts val="0"/>
              </a:spcAft>
              <a:buNone/>
            </a:pPr>
            <a:endParaRPr lang="fr-CA" sz="1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CA" sz="2000" dirty="0" err="1"/>
              <a:t>Aggarwal</a:t>
            </a:r>
            <a:r>
              <a:rPr lang="fr-CA" sz="2000" dirty="0"/>
              <a:t>, C.C. (éd.) [2015], </a:t>
            </a:r>
            <a:r>
              <a:rPr lang="fr-CA" sz="2000" i="1" dirty="0"/>
              <a:t>Data Classification: </a:t>
            </a:r>
            <a:r>
              <a:rPr lang="fr-CA" sz="2000" i="1" dirty="0" err="1"/>
              <a:t>Algorithms</a:t>
            </a:r>
            <a:r>
              <a:rPr lang="fr-CA" sz="2000" i="1" dirty="0"/>
              <a:t> and Applications</a:t>
            </a:r>
            <a:r>
              <a:rPr lang="fr-CA" sz="2000" dirty="0"/>
              <a:t>, CRC </a:t>
            </a:r>
            <a:r>
              <a:rPr lang="fr-CA" sz="2000" dirty="0" err="1"/>
              <a:t>Press</a:t>
            </a:r>
            <a:r>
              <a:rPr lang="fr-CA" sz="2000" dirty="0"/>
              <a:t>.</a:t>
            </a:r>
          </a:p>
          <a:p>
            <a:pPr marL="0" lvl="0" indent="0" algn="just" rtl="0">
              <a:spcBef>
                <a:spcPts val="620"/>
              </a:spcBef>
              <a:spcAft>
                <a:spcPts val="0"/>
              </a:spcAft>
              <a:buNone/>
            </a:pPr>
            <a:endParaRPr lang="fr-CA" sz="100" dirty="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CA" sz="2000" dirty="0" err="1"/>
              <a:t>Leskovec</a:t>
            </a:r>
            <a:r>
              <a:rPr lang="fr-CA" sz="2000" dirty="0"/>
              <a:t>, J., </a:t>
            </a:r>
            <a:r>
              <a:rPr lang="fr-CA" sz="2000" dirty="0" err="1"/>
              <a:t>Rajamaran</a:t>
            </a:r>
            <a:r>
              <a:rPr lang="fr-CA" sz="2000" dirty="0"/>
              <a:t>, A., </a:t>
            </a:r>
            <a:r>
              <a:rPr lang="fr-CA" sz="2000" dirty="0" err="1"/>
              <a:t>Ullman</a:t>
            </a:r>
            <a:r>
              <a:rPr lang="fr-CA" sz="2000" dirty="0"/>
              <a:t>, J.D. [2014], </a:t>
            </a:r>
            <a:r>
              <a:rPr lang="fr-CA" sz="2000" i="1" dirty="0"/>
              <a:t>Mining of Massive </a:t>
            </a:r>
            <a:r>
              <a:rPr lang="fr-CA" sz="2000" i="1" dirty="0" err="1"/>
              <a:t>Datasets</a:t>
            </a:r>
            <a:r>
              <a:rPr lang="fr-CA" sz="2000" dirty="0"/>
              <a:t>, Cambridge </a:t>
            </a:r>
            <a:r>
              <a:rPr lang="fr-CA" sz="2000" dirty="0" err="1"/>
              <a:t>Press</a:t>
            </a:r>
            <a:r>
              <a:rPr lang="fr-CA" sz="2000" dirty="0"/>
              <a:t>.</a:t>
            </a:r>
          </a:p>
          <a:p>
            <a:pPr marL="0" lvl="0" indent="0" algn="just" rtl="0">
              <a:spcBef>
                <a:spcPts val="620"/>
              </a:spcBef>
              <a:spcAft>
                <a:spcPts val="0"/>
              </a:spcAft>
              <a:buNone/>
            </a:pPr>
            <a:endParaRPr lang="fr-CA" sz="100" dirty="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CA" sz="2000" dirty="0"/>
              <a:t>Provost, F., Fawcett, T. [2013], Data Science for Business, </a:t>
            </a:r>
            <a:r>
              <a:rPr lang="fr-CA" sz="2000" dirty="0" err="1"/>
              <a:t>O’Reilly</a:t>
            </a:r>
            <a:r>
              <a:rPr lang="fr-CA" sz="2000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CA" dirty="0"/>
              <a:t>RÉFÉRENCES</a:t>
            </a:r>
          </a:p>
        </p:txBody>
      </p:sp>
      <p:sp>
        <p:nvSpPr>
          <p:cNvPr id="567" name="Google Shape;567;p76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40"/>
              <a:buNone/>
            </a:pPr>
            <a:r>
              <a:rPr lang="fr-CA" sz="2000" u="sng" dirty="0">
                <a:solidFill>
                  <a:schemeClr val="hlink"/>
                </a:solidFill>
                <a:hlinkClick r:id="rId5"/>
              </a:rPr>
              <a:t>Classification naïve bayésienne </a:t>
            </a:r>
            <a:r>
              <a:rPr lang="fr-CA" sz="2000" dirty="0"/>
              <a:t>(Wikipédia)</a:t>
            </a:r>
          </a:p>
          <a:p>
            <a:pPr marL="0" lvl="0" indent="0" algn="l" rtl="0">
              <a:spcBef>
                <a:spcPts val="620"/>
              </a:spcBef>
              <a:spcAft>
                <a:spcPts val="0"/>
              </a:spcAft>
              <a:buNone/>
            </a:pPr>
            <a:endParaRPr lang="fr-CA" sz="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CA" sz="2000"/>
              <a:t>Zhang</a:t>
            </a:r>
            <a:r>
              <a:rPr lang="fr-CA" sz="2000" dirty="0"/>
              <a:t>, H. (2014) </a:t>
            </a:r>
            <a:r>
              <a:rPr lang="fr-CA" sz="2000" u="sng" dirty="0">
                <a:solidFill>
                  <a:schemeClr val="hlink"/>
                </a:solidFill>
                <a:hlinkClick r:id="rId6"/>
              </a:rPr>
              <a:t>The </a:t>
            </a:r>
            <a:r>
              <a:rPr lang="fr-CA" sz="2000" u="sng" dirty="0" err="1">
                <a:solidFill>
                  <a:schemeClr val="hlink"/>
                </a:solidFill>
                <a:hlinkClick r:id="rId6"/>
              </a:rPr>
              <a:t>optimality</a:t>
            </a:r>
            <a:r>
              <a:rPr lang="fr-CA" sz="2000" u="sng" dirty="0">
                <a:solidFill>
                  <a:schemeClr val="hlink"/>
                </a:solidFill>
                <a:hlinkClick r:id="rId6"/>
              </a:rPr>
              <a:t> of Naïve Bayes</a:t>
            </a:r>
          </a:p>
          <a:p>
            <a:pPr marL="0" lvl="0" indent="0" algn="l" rtl="0">
              <a:spcBef>
                <a:spcPts val="620"/>
              </a:spcBef>
              <a:spcAft>
                <a:spcPts val="0"/>
              </a:spcAft>
              <a:buNone/>
            </a:pPr>
            <a:endParaRPr lang="fr-CA" sz="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CA" sz="2000"/>
              <a:t>Domings</a:t>
            </a:r>
            <a:r>
              <a:rPr lang="fr-CA" sz="2000" dirty="0"/>
              <a:t>, P., and </a:t>
            </a:r>
            <a:r>
              <a:rPr lang="fr-CA" sz="2000" dirty="0" err="1"/>
              <a:t>Pazzani</a:t>
            </a:r>
            <a:r>
              <a:rPr lang="fr-CA" sz="2000" dirty="0"/>
              <a:t>, M. (1997) Beyond </a:t>
            </a:r>
            <a:r>
              <a:rPr lang="fr-CA" sz="2000" dirty="0" err="1"/>
              <a:t>independence</a:t>
            </a:r>
            <a:r>
              <a:rPr lang="fr-CA" sz="2000" dirty="0"/>
              <a:t>: Conditions for the </a:t>
            </a:r>
            <a:r>
              <a:rPr lang="fr-CA" sz="2000" dirty="0" err="1"/>
              <a:t>optimality</a:t>
            </a:r>
            <a:r>
              <a:rPr lang="fr-CA" sz="2000" dirty="0"/>
              <a:t> of the simple </a:t>
            </a:r>
            <a:r>
              <a:rPr lang="fr-CA" sz="2000" dirty="0" err="1"/>
              <a:t>Bayesian</a:t>
            </a:r>
            <a:r>
              <a:rPr lang="fr-CA" sz="2000" dirty="0"/>
              <a:t> classifier</a:t>
            </a:r>
          </a:p>
          <a:p>
            <a:pPr marL="0" lvl="0" indent="0" algn="l" rtl="0">
              <a:spcBef>
                <a:spcPts val="620"/>
              </a:spcBef>
              <a:spcAft>
                <a:spcPts val="0"/>
              </a:spcAft>
              <a:buNone/>
            </a:pPr>
            <a:endParaRPr lang="fr-CA" sz="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CA" sz="2000"/>
              <a:t>Markham</a:t>
            </a:r>
            <a:r>
              <a:rPr lang="fr-CA" sz="2000" dirty="0"/>
              <a:t>, K. </a:t>
            </a:r>
            <a:r>
              <a:rPr lang="fr-CA" sz="2000" u="sng" dirty="0" err="1">
                <a:solidFill>
                  <a:schemeClr val="hlink"/>
                </a:solidFill>
                <a:hlinkClick r:id="rId7"/>
              </a:rPr>
              <a:t>Scikit-learn</a:t>
            </a:r>
            <a:r>
              <a:rPr lang="fr-CA" sz="2000" u="sng" dirty="0">
                <a:solidFill>
                  <a:schemeClr val="hlink"/>
                </a:solidFill>
                <a:hlinkClick r:id="rId7"/>
              </a:rPr>
              <a:t> </a:t>
            </a:r>
            <a:r>
              <a:rPr lang="fr-CA" sz="2000" u="sng" dirty="0" err="1">
                <a:solidFill>
                  <a:schemeClr val="hlink"/>
                </a:solidFill>
                <a:hlinkClick r:id="rId7"/>
              </a:rPr>
              <a:t>video</a:t>
            </a:r>
            <a:r>
              <a:rPr lang="fr-CA" sz="2000" u="sng" dirty="0">
                <a:solidFill>
                  <a:schemeClr val="hlink"/>
                </a:solidFill>
                <a:hlinkClick r:id="rId7"/>
              </a:rPr>
              <a:t> #3: Machine </a:t>
            </a:r>
            <a:r>
              <a:rPr lang="fr-CA" sz="2000" u="sng" dirty="0" err="1">
                <a:solidFill>
                  <a:schemeClr val="hlink"/>
                </a:solidFill>
                <a:hlinkClick r:id="rId7"/>
              </a:rPr>
              <a:t>learning</a:t>
            </a:r>
            <a:r>
              <a:rPr lang="fr-CA" sz="2000" u="sng" dirty="0">
                <a:solidFill>
                  <a:schemeClr val="hlink"/>
                </a:solidFill>
                <a:hlinkClick r:id="rId7"/>
              </a:rPr>
              <a:t> first </a:t>
            </a:r>
            <a:r>
              <a:rPr lang="fr-CA" sz="2000" u="sng" dirty="0" err="1">
                <a:solidFill>
                  <a:schemeClr val="hlink"/>
                </a:solidFill>
                <a:hlinkClick r:id="rId7"/>
              </a:rPr>
              <a:t>steps</a:t>
            </a:r>
            <a:r>
              <a:rPr lang="fr-CA" sz="2000" u="sng" dirty="0">
                <a:solidFill>
                  <a:schemeClr val="hlink"/>
                </a:solidFill>
                <a:hlinkClick r:id="rId7"/>
              </a:rPr>
              <a:t> </a:t>
            </a:r>
            <a:r>
              <a:rPr lang="fr-CA" sz="2000" u="sng" dirty="0" err="1">
                <a:solidFill>
                  <a:schemeClr val="hlink"/>
                </a:solidFill>
                <a:hlinkClick r:id="rId7"/>
              </a:rPr>
              <a:t>with</a:t>
            </a:r>
            <a:r>
              <a:rPr lang="fr-CA" sz="2000" u="sng" dirty="0">
                <a:solidFill>
                  <a:schemeClr val="hlink"/>
                </a:solidFill>
                <a:hlinkClick r:id="rId7"/>
              </a:rPr>
              <a:t> the Iris </a:t>
            </a:r>
            <a:r>
              <a:rPr lang="fr-CA" sz="2000" u="sng" dirty="0" err="1">
                <a:solidFill>
                  <a:schemeClr val="hlink"/>
                </a:solidFill>
                <a:hlinkClick r:id="rId7"/>
              </a:rPr>
              <a:t>dataset</a:t>
            </a:r>
            <a:r>
              <a:rPr lang="fr-CA" sz="2000" u="sng" dirty="0">
                <a:solidFill>
                  <a:schemeClr val="hlink"/>
                </a:solidFill>
                <a:hlinkClick r:id="rId7"/>
              </a:rPr>
              <a:t> </a:t>
            </a:r>
          </a:p>
          <a:p>
            <a:pPr marL="0" lvl="0" indent="0" algn="l" rtl="0">
              <a:spcBef>
                <a:spcPts val="620"/>
              </a:spcBef>
              <a:spcAft>
                <a:spcPts val="0"/>
              </a:spcAft>
              <a:buNone/>
            </a:pPr>
            <a:endParaRPr lang="fr-CA" sz="100" u="sng">
              <a:solidFill>
                <a:schemeClr val="hlink"/>
              </a:solidFill>
              <a:hlinkClick r:id="rId8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CA" sz="2000" u="sng">
                <a:solidFill>
                  <a:schemeClr val="hlink"/>
                </a:solidFill>
                <a:hlinkClick r:id="rId8"/>
              </a:rPr>
              <a:t>http</a:t>
            </a:r>
            <a:r>
              <a:rPr lang="fr-CA" sz="2000" u="sng" dirty="0">
                <a:solidFill>
                  <a:schemeClr val="hlink"/>
                </a:solidFill>
                <a:hlinkClick r:id="rId8"/>
              </a:rPr>
              <a:t>://www.ee.columbia.edu/~vittorio/BayesProof.pdf</a:t>
            </a:r>
          </a:p>
          <a:p>
            <a:pPr marL="0" lvl="0" indent="0" algn="l" rtl="0">
              <a:spcBef>
                <a:spcPts val="620"/>
              </a:spcBef>
              <a:spcAft>
                <a:spcPts val="0"/>
              </a:spcAft>
              <a:buNone/>
            </a:pPr>
            <a:endParaRPr lang="fr-CA" sz="100" u="sng">
              <a:solidFill>
                <a:schemeClr val="hlink"/>
              </a:solidFill>
              <a:hlinkClick r:id="rId9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CA" sz="2000" u="sng">
                <a:solidFill>
                  <a:schemeClr val="hlink"/>
                </a:solidFill>
                <a:hlinkClick r:id="rId9"/>
              </a:rPr>
              <a:t>https</a:t>
            </a:r>
            <a:r>
              <a:rPr lang="fr-CA" sz="2000" u="sng" dirty="0">
                <a:solidFill>
                  <a:schemeClr val="hlink"/>
                </a:solidFill>
                <a:hlinkClick r:id="rId9"/>
              </a:rPr>
              <a:t>://www.cs.cmu.edu/~epxing/Class/10701-08s/Lecture/lecture3-annotated.pdf</a:t>
            </a:r>
          </a:p>
          <a:p>
            <a:pPr marL="0" lvl="0" indent="0" algn="l" rtl="0">
              <a:spcBef>
                <a:spcPts val="620"/>
              </a:spcBef>
              <a:spcAft>
                <a:spcPts val="0"/>
              </a:spcAft>
              <a:buNone/>
            </a:pPr>
            <a:endParaRPr lang="fr-CA" sz="100" u="sng">
              <a:solidFill>
                <a:schemeClr val="hlink"/>
              </a:solidFill>
              <a:hlinkClick r:id="rId1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CA" sz="2000" u="sng">
                <a:solidFill>
                  <a:schemeClr val="hlink"/>
                </a:solidFill>
                <a:hlinkClick r:id="rId10"/>
              </a:rPr>
              <a:t>http</a:t>
            </a:r>
            <a:r>
              <a:rPr lang="fr-CA" sz="2000" u="sng" dirty="0">
                <a:solidFill>
                  <a:schemeClr val="hlink"/>
                </a:solidFill>
                <a:hlinkClick r:id="rId10"/>
              </a:rPr>
              <a:t>://www.cogsys.wiai.uni-bamberg.de/teaching/ss05/ml/slides/cogsysII-9.pdf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1;p16">
            <a:extLst>
              <a:ext uri="{FF2B5EF4-FFF2-40B4-BE49-F238E27FC236}">
                <a16:creationId xmlns:a16="http://schemas.microsoft.com/office/drawing/2014/main" xmlns="" id="{3996AB9D-A6B6-4F66-AA1F-769F74315AB4}"/>
              </a:ext>
            </a:extLst>
          </p:cNvPr>
          <p:cNvPicPr preferRelativeResize="0">
            <a:picLocks/>
          </p:cNvPicPr>
          <p:nvPr>
            <p:custDataLst>
              <p:tags r:id="rId1"/>
            </p:custDataLst>
          </p:nvPr>
        </p:nvPicPr>
        <p:blipFill rotWithShape="1">
          <a:blip r:embed="rId4">
            <a:alphaModFix/>
          </a:blip>
          <a:srcRect l="3948" r="1227" b="12730"/>
          <a:stretch/>
        </p:blipFill>
        <p:spPr>
          <a:xfrm>
            <a:off x="815975" y="903287"/>
            <a:ext cx="10560050" cy="50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6;p17">
            <a:extLst>
              <a:ext uri="{FF2B5EF4-FFF2-40B4-BE49-F238E27FC236}">
                <a16:creationId xmlns:a16="http://schemas.microsoft.com/office/drawing/2014/main" xmlns="" id="{8B6186E9-1F69-40D6-B805-5C4BCEF9138D}"/>
              </a:ext>
            </a:extLst>
          </p:cNvPr>
          <p:cNvPicPr preferRelativeResize="0">
            <a:picLocks/>
          </p:cNvPicPr>
          <p:nvPr>
            <p:custDataLst>
              <p:tags r:id="rId1"/>
            </p:custDataLst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137444" y="646112"/>
            <a:ext cx="9917112" cy="55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1;p18">
            <a:extLst>
              <a:ext uri="{FF2B5EF4-FFF2-40B4-BE49-F238E27FC236}">
                <a16:creationId xmlns:a16="http://schemas.microsoft.com/office/drawing/2014/main" xmlns="" id="{4300DE19-A8BC-4F74-992D-2970BBA92B7C}"/>
              </a:ext>
            </a:extLst>
          </p:cNvPr>
          <p:cNvPicPr preferRelativeResize="0"/>
          <p:nvPr>
            <p:custDataLst>
              <p:tags r:id="rId1"/>
            </p:custDataLst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088048" y="1267316"/>
            <a:ext cx="9975187" cy="426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7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heme/theme1.xml><?xml version="1.0" encoding="utf-8"?>
<a:theme xmlns:a="http://schemas.openxmlformats.org/drawingml/2006/main" name="Dividend">
  <a:themeElements>
    <a:clrScheme name="Red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1972</Words>
  <Application>Microsoft Office PowerPoint</Application>
  <PresentationFormat>Widescreen</PresentationFormat>
  <Paragraphs>359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Noto Sans Symbols</vt:lpstr>
      <vt:lpstr>Arial</vt:lpstr>
      <vt:lpstr>Helvetica Neue</vt:lpstr>
      <vt:lpstr>Calibri</vt:lpstr>
      <vt:lpstr>Gill Sans</vt:lpstr>
      <vt:lpstr>Helvetica Neue Light</vt:lpstr>
      <vt:lpstr>Dividend</vt:lpstr>
      <vt:lpstr>CLASSIFICATION ET ESTIMATION DE LA VALEUR</vt:lpstr>
      <vt:lpstr>OBJECTIFS D’APPRENTISSAGE</vt:lpstr>
      <vt:lpstr>ÉTUDE DE CAS : VÉRIFICATION FISCALE DU MINNESOTA</vt:lpstr>
      <vt:lpstr>CONTEXTE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PRINCIPES DE BASE DE LA CLASSIFICATION</vt:lpstr>
      <vt:lpstr>APERÇU DE LA CLASSIFICATION</vt:lpstr>
      <vt:lpstr>APERÇU DE LA CLASSIFICATION</vt:lpstr>
      <vt:lpstr>APPLICATIONS</vt:lpstr>
      <vt:lpstr>AUTRES UTILISATIONS</vt:lpstr>
      <vt:lpstr>EXEMPLES</vt:lpstr>
      <vt:lpstr>EXEMPLES</vt:lpstr>
      <vt:lpstr>PowerPoint Presentation</vt:lpstr>
      <vt:lpstr>EXERCICE</vt:lpstr>
      <vt:lpstr>ALGORITHMES DE CLASSIFICATION</vt:lpstr>
      <vt:lpstr>SYSTÈMES DE CLASSIFICATION</vt:lpstr>
      <vt:lpstr>SYSTÈMES DE CLASSIFICATION</vt:lpstr>
      <vt:lpstr> </vt:lpstr>
      <vt:lpstr>MACHINE À VECTEURS DE SUPPORT</vt:lpstr>
      <vt:lpstr>ILLUSTRATION</vt:lpstr>
      <vt:lpstr>ILLUSTRATION</vt:lpstr>
      <vt:lpstr>ARBRES DE DÉCISION</vt:lpstr>
      <vt:lpstr>ARBRES DE DÉCISION</vt:lpstr>
      <vt:lpstr>ALGORITHME DE L’ARBRE DE DÉCISION (ID3)</vt:lpstr>
      <vt:lpstr>PowerPoint Presentation</vt:lpstr>
      <vt:lpstr>PowerPoint Presentation</vt:lpstr>
      <vt:lpstr>DISCUSSION</vt:lpstr>
      <vt:lpstr>EXERCICE</vt:lpstr>
      <vt:lpstr>EXERCICE</vt:lpstr>
      <vt:lpstr>EXERCICE</vt:lpstr>
      <vt:lpstr>EXERCICE</vt:lpstr>
      <vt:lpstr>NOTES ET VALIDATION</vt:lpstr>
      <vt:lpstr>POINTS FORTS DES ARBRES DE DÉCISION</vt:lpstr>
      <vt:lpstr>CONTRAINTES DES ARBRES DE DÉCISION</vt:lpstr>
      <vt:lpstr>REMARQUES CONCERNANT LES ARBRES DE DÉCISIONS</vt:lpstr>
      <vt:lpstr>AUTRES FACTEURS À PRENDRE EN CONSIDÉRATION</vt:lpstr>
      <vt:lpstr>ÉVALUATION DU RENDEMENT</vt:lpstr>
      <vt:lpstr>ÉVALUATION DU RENDEMENT</vt:lpstr>
      <vt:lpstr>PowerPoint Presentation</vt:lpstr>
      <vt:lpstr>DISCUSSION</vt:lpstr>
      <vt:lpstr>EXERCICE</vt:lpstr>
      <vt:lpstr>EXERCICE</vt:lpstr>
      <vt:lpstr>EXEMPLE : CYPHOSE</vt:lpstr>
      <vt:lpstr>EXEMPLE – ENSEMBLE DE DONNÉES SUR LA CYPHOSE</vt:lpstr>
      <vt:lpstr>EXEMPLE – ENSEMBLE DE DONNÉES SUR LA CYPHOSE</vt:lpstr>
      <vt:lpstr>EXEMPLE - ENSEMBLE DE DONNÉES SUR LA CYPHOSE</vt:lpstr>
      <vt:lpstr>EXEMPLE - ENSEMBLE DE DONNÉES SUR LA CYPHOSE</vt:lpstr>
      <vt:lpstr>EXEMPLE - ENSEMBLE DE DONNÉES SUR LA CYPHOSE</vt:lpstr>
      <vt:lpstr>EXEMPLE - ENSEMBLE DE DONNÉES SUR LA CYPHOSE</vt:lpstr>
      <vt:lpstr>EXEMPLE - ENSEMBLE DE DONNÉES SUR LA CYPHOSE</vt:lpstr>
      <vt:lpstr>EXEMPLE - ENSEMBLE DE DONNÉES SUR LA CYPHOSE</vt:lpstr>
      <vt:lpstr>PowerPoint Presentation</vt:lpstr>
      <vt:lpstr>EXEMPLE - ENSEMBLE DE DONNÉES SUR LA CYPHOSE</vt:lpstr>
      <vt:lpstr>DISCUSSION</vt:lpstr>
      <vt:lpstr>PowerPoint Presentation</vt:lpstr>
      <vt:lpstr>ÉVALUATION DU RENDEMENT</vt:lpstr>
      <vt:lpstr>ÉVALUATION DU RENDEMENT</vt:lpstr>
      <vt:lpstr>RÉFÉRENCES</vt:lpstr>
      <vt:lpstr>DOCUMENTATION SUPPLÉMENTAIRE</vt:lpstr>
      <vt:lpstr>RÉFÉRENCES</vt:lpstr>
      <vt:lpstr>RÉFÉRENCES</vt:lpstr>
      <vt:lpstr>RÉFÉRENCES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ET ESTIMATION DE LA VALEUR</dc:title>
  <dc:creator>Dominic Finn</dc:creator>
  <cp:lastModifiedBy>Dominic Finn</cp:lastModifiedBy>
  <cp:revision>7</cp:revision>
  <dcterms:modified xsi:type="dcterms:W3CDTF">2019-03-20T15:53:39Z</dcterms:modified>
</cp:coreProperties>
</file>